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0"/>
  </p:notesMasterIdLst>
  <p:handoutMasterIdLst>
    <p:handoutMasterId r:id="rId121"/>
  </p:handoutMasterIdLst>
  <p:sldIdLst>
    <p:sldId id="256" r:id="rId2"/>
    <p:sldId id="297" r:id="rId3"/>
    <p:sldId id="298" r:id="rId4"/>
    <p:sldId id="265" r:id="rId5"/>
    <p:sldId id="267" r:id="rId6"/>
    <p:sldId id="269" r:id="rId7"/>
    <p:sldId id="270" r:id="rId8"/>
    <p:sldId id="268" r:id="rId9"/>
    <p:sldId id="271" r:id="rId10"/>
    <p:sldId id="260" r:id="rId11"/>
    <p:sldId id="258" r:id="rId12"/>
    <p:sldId id="257" r:id="rId13"/>
    <p:sldId id="262" r:id="rId14"/>
    <p:sldId id="263" r:id="rId15"/>
    <p:sldId id="264" r:id="rId16"/>
    <p:sldId id="278" r:id="rId17"/>
    <p:sldId id="279" r:id="rId18"/>
    <p:sldId id="306" r:id="rId19"/>
    <p:sldId id="296" r:id="rId20"/>
    <p:sldId id="307" r:id="rId21"/>
    <p:sldId id="300" r:id="rId22"/>
    <p:sldId id="308" r:id="rId23"/>
    <p:sldId id="309" r:id="rId24"/>
    <p:sldId id="277" r:id="rId25"/>
    <p:sldId id="274" r:id="rId26"/>
    <p:sldId id="275" r:id="rId27"/>
    <p:sldId id="276" r:id="rId28"/>
    <p:sldId id="299" r:id="rId29"/>
    <p:sldId id="301" r:id="rId30"/>
    <p:sldId id="302" r:id="rId31"/>
    <p:sldId id="303" r:id="rId32"/>
    <p:sldId id="304" r:id="rId33"/>
    <p:sldId id="305" r:id="rId34"/>
    <p:sldId id="311" r:id="rId35"/>
    <p:sldId id="312" r:id="rId36"/>
    <p:sldId id="1302" r:id="rId37"/>
    <p:sldId id="1300" r:id="rId38"/>
    <p:sldId id="1301" r:id="rId39"/>
    <p:sldId id="316" r:id="rId40"/>
    <p:sldId id="280" r:id="rId41"/>
    <p:sldId id="282" r:id="rId42"/>
    <p:sldId id="283" r:id="rId43"/>
    <p:sldId id="284" r:id="rId44"/>
    <p:sldId id="285" r:id="rId45"/>
    <p:sldId id="286" r:id="rId46"/>
    <p:sldId id="287" r:id="rId47"/>
    <p:sldId id="290" r:id="rId48"/>
    <p:sldId id="291" r:id="rId49"/>
    <p:sldId id="292" r:id="rId50"/>
    <p:sldId id="329" r:id="rId51"/>
    <p:sldId id="293" r:id="rId52"/>
    <p:sldId id="295" r:id="rId53"/>
    <p:sldId id="330" r:id="rId54"/>
    <p:sldId id="314" r:id="rId55"/>
    <p:sldId id="294" r:id="rId56"/>
    <p:sldId id="315" r:id="rId57"/>
    <p:sldId id="317" r:id="rId58"/>
    <p:sldId id="318" r:id="rId59"/>
    <p:sldId id="319" r:id="rId60"/>
    <p:sldId id="321" r:id="rId61"/>
    <p:sldId id="322" r:id="rId62"/>
    <p:sldId id="323" r:id="rId63"/>
    <p:sldId id="325" r:id="rId64"/>
    <p:sldId id="327" r:id="rId65"/>
    <p:sldId id="326" r:id="rId66"/>
    <p:sldId id="328" r:id="rId67"/>
    <p:sldId id="331" r:id="rId68"/>
    <p:sldId id="1303" r:id="rId69"/>
    <p:sldId id="334" r:id="rId70"/>
    <p:sldId id="332" r:id="rId71"/>
    <p:sldId id="335" r:id="rId72"/>
    <p:sldId id="336" r:id="rId73"/>
    <p:sldId id="337" r:id="rId74"/>
    <p:sldId id="338" r:id="rId75"/>
    <p:sldId id="341" r:id="rId76"/>
    <p:sldId id="339" r:id="rId77"/>
    <p:sldId id="340" r:id="rId78"/>
    <p:sldId id="342" r:id="rId79"/>
    <p:sldId id="343" r:id="rId80"/>
    <p:sldId id="344" r:id="rId81"/>
    <p:sldId id="345" r:id="rId82"/>
    <p:sldId id="347" r:id="rId83"/>
    <p:sldId id="348" r:id="rId84"/>
    <p:sldId id="349" r:id="rId85"/>
    <p:sldId id="350" r:id="rId86"/>
    <p:sldId id="1297" r:id="rId87"/>
    <p:sldId id="351" r:id="rId88"/>
    <p:sldId id="352" r:id="rId89"/>
    <p:sldId id="353" r:id="rId90"/>
    <p:sldId id="1186" r:id="rId91"/>
    <p:sldId id="1185" r:id="rId92"/>
    <p:sldId id="1187" r:id="rId93"/>
    <p:sldId id="1188" r:id="rId94"/>
    <p:sldId id="1189" r:id="rId95"/>
    <p:sldId id="1271" r:id="rId96"/>
    <p:sldId id="1299" r:id="rId97"/>
    <p:sldId id="1298" r:id="rId98"/>
    <p:sldId id="1277" r:id="rId99"/>
    <p:sldId id="1278" r:id="rId100"/>
    <p:sldId id="1279" r:id="rId101"/>
    <p:sldId id="1282" r:id="rId102"/>
    <p:sldId id="1280" r:id="rId103"/>
    <p:sldId id="1281" r:id="rId104"/>
    <p:sldId id="1284" r:id="rId105"/>
    <p:sldId id="1285" r:id="rId106"/>
    <p:sldId id="1286" r:id="rId107"/>
    <p:sldId id="1287" r:id="rId108"/>
    <p:sldId id="1289" r:id="rId109"/>
    <p:sldId id="1291" r:id="rId110"/>
    <p:sldId id="1292" r:id="rId111"/>
    <p:sldId id="1288" r:id="rId112"/>
    <p:sldId id="1293" r:id="rId113"/>
    <p:sldId id="1294" r:id="rId114"/>
    <p:sldId id="1295" r:id="rId115"/>
    <p:sldId id="354" r:id="rId116"/>
    <p:sldId id="1283" r:id="rId117"/>
    <p:sldId id="1296" r:id="rId118"/>
    <p:sldId id="346" r:id="rId119"/>
  </p:sldIdLst>
  <p:sldSz cx="10972800" cy="6172200"/>
  <p:notesSz cx="7010400" cy="9296400"/>
  <p:embeddedFontLst>
    <p:embeddedFont>
      <p:font typeface="Calibri" panose="020F0502020204030204" pitchFamily="34" charset="0"/>
      <p:regular r:id="rId122"/>
      <p:bold r:id="rId123"/>
      <p:italic r:id="rId124"/>
      <p:boldItalic r:id="rId125"/>
    </p:embeddedFont>
    <p:embeddedFont>
      <p:font typeface="Cambria Math" panose="02040503050406030204" pitchFamily="18" charset="0"/>
      <p:regular r:id="rId126"/>
    </p:embeddedFont>
    <p:embeddedFont>
      <p:font typeface="Century Gothic" panose="020B0502020202020204" pitchFamily="34" charset="0"/>
      <p:regular r:id="rId127"/>
      <p:bold r:id="rId128"/>
      <p:italic r:id="rId129"/>
      <p:boldItalic r:id="rId130"/>
    </p:embeddedFont>
    <p:embeddedFont>
      <p:font typeface="Consolas" panose="020B0609020204030204" pitchFamily="49" charset="0"/>
      <p:regular r:id="rId131"/>
      <p:bold r:id="rId132"/>
      <p:italic r:id="rId133"/>
      <p:boldItalic r:id="rId134"/>
    </p:embeddedFont>
    <p:embeddedFont>
      <p:font typeface="Lato" panose="020F0502020204030203" pitchFamily="34" charset="0"/>
      <p:regular r:id="rId135"/>
      <p:bold r:id="rId136"/>
      <p:italic r:id="rId137"/>
      <p:boldItalic r:id="rId138"/>
    </p:embeddedFont>
    <p:embeddedFont>
      <p:font typeface="Noto Sans Symbols" panose="020B0502040504020204" pitchFamily="34" charset="0"/>
      <p:regular r:id="rId139"/>
      <p:bold r:id="rId140"/>
    </p:embeddedFont>
    <p:embeddedFont>
      <p:font typeface="Trebuchet MS" panose="020B0603020202020204" pitchFamily="34" charset="0"/>
      <p:regular r:id="rId141"/>
      <p:bold r:id="rId142"/>
      <p:italic r:id="rId143"/>
      <p:boldItalic r:id="rId1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45" roundtripDataSignature="AMtx7mgjT+xXQZL+2yvMqPyxRnsxlvKB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C0E4FF"/>
    <a:srgbClr val="6600CC"/>
    <a:srgbClr val="FF9933"/>
    <a:srgbClr val="9900FF"/>
    <a:srgbClr val="92D050"/>
    <a:srgbClr val="486728"/>
    <a:srgbClr val="F7D5C5"/>
    <a:srgbClr val="E7FFB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413" autoAdjust="0"/>
    <p:restoredTop sz="88784" autoAdjust="0"/>
  </p:normalViewPr>
  <p:slideViewPr>
    <p:cSldViewPr snapToGrid="0">
      <p:cViewPr varScale="1">
        <p:scale>
          <a:sx n="109" d="100"/>
          <a:sy n="109" d="100"/>
        </p:scale>
        <p:origin x="1062" y="96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-72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22" y="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7.fntdata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3.fntdata"/><Relationship Id="rId139" Type="http://schemas.openxmlformats.org/officeDocument/2006/relationships/font" Target="fonts/font18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3.fntdata"/><Relationship Id="rId129" Type="http://schemas.openxmlformats.org/officeDocument/2006/relationships/font" Target="fonts/font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9.fntdata"/><Relationship Id="rId14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9.fntdata"/><Relationship Id="rId135" Type="http://schemas.openxmlformats.org/officeDocument/2006/relationships/font" Target="fonts/font14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font" Target="fonts/font4.fntdata"/><Relationship Id="rId141" Type="http://schemas.openxmlformats.org/officeDocument/2006/relationships/font" Target="fonts/font20.fntdata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10.fntdata"/><Relationship Id="rId136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5.fntdata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handoutMaster" Target="handoutMasters/handoutMaster1.xml"/><Relationship Id="rId142" Type="http://schemas.openxmlformats.org/officeDocument/2006/relationships/font" Target="fonts/font2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.fntdata"/><Relationship Id="rId143" Type="http://schemas.openxmlformats.org/officeDocument/2006/relationships/font" Target="fonts/font22.fntdata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2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2.fntdata"/><Relationship Id="rId144" Type="http://schemas.openxmlformats.org/officeDocument/2006/relationships/font" Target="fonts/font23.fntdata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09C53FD-AF9C-4332-BCF3-8AEFC9B7E9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DC64B8-96B0-44B8-AF62-7E1B25A9C7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6399C-8FDE-4935-9F14-4D9AA86D4591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F5EB1-4080-417E-8297-8B78A1A17C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9D2BC-AAC0-4286-AEFE-1F486914C9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8288A-BE7E-4DEC-8A8C-A02E7E550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834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dt" idx="10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‹#›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  <p:grpSp>
        <p:nvGrpSpPr>
          <p:cNvPr id="7" name="Google Shape;7;n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8" name="Google Shape;8;n"/>
            <p:cNvSpPr/>
            <p:nvPr/>
          </p:nvSpPr>
          <p:spPr>
            <a:xfrm>
              <a:off x="13817600" y="4265613"/>
              <a:ext cx="114300" cy="111125"/>
            </a:xfrm>
            <a:custGeom>
              <a:avLst/>
              <a:gdLst/>
              <a:ahLst/>
              <a:cxnLst/>
              <a:rect l="l" t="t" r="r" b="b"/>
              <a:pathLst>
                <a:path w="144" h="139" extrusionOk="0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n"/>
            <p:cNvSpPr/>
            <p:nvPr/>
          </p:nvSpPr>
          <p:spPr>
            <a:xfrm>
              <a:off x="10447338" y="3732213"/>
              <a:ext cx="3333750" cy="625475"/>
            </a:xfrm>
            <a:custGeom>
              <a:avLst/>
              <a:gdLst/>
              <a:ahLst/>
              <a:cxnLst/>
              <a:rect l="l" t="t" r="r" b="b"/>
              <a:pathLst>
                <a:path w="4200" h="788" extrusionOk="0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n"/>
            <p:cNvSpPr/>
            <p:nvPr/>
          </p:nvSpPr>
          <p:spPr>
            <a:xfrm>
              <a:off x="8775700" y="3552825"/>
              <a:ext cx="1436688" cy="952500"/>
            </a:xfrm>
            <a:custGeom>
              <a:avLst/>
              <a:gdLst/>
              <a:ahLst/>
              <a:cxnLst/>
              <a:rect l="l" t="t" r="r" b="b"/>
              <a:pathLst>
                <a:path w="1810" h="1200" extrusionOk="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Google Shape;68;p1:notes"/>
          <p:cNvSpPr txBox="1">
            <a:spLocks noGrp="1"/>
          </p:cNvSpPr>
          <p:nvPr>
            <p:ph type="sldNum" idx="12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28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66717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Promotes maximum memory coalescing.</a:t>
            </a:r>
          </a:p>
          <a:p>
            <a:r>
              <a:rPr lang="en-US" dirty="0"/>
              <a:t>It decouples the launch from the kernel logic/computation.</a:t>
            </a:r>
          </a:p>
          <a:p>
            <a:r>
              <a:rPr lang="en-US" dirty="0"/>
              <a:t>Exhibits this “persistent” behavior.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33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43470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Promotes maximum memory coalescing.</a:t>
            </a:r>
          </a:p>
          <a:p>
            <a:r>
              <a:rPr lang="en-US" dirty="0"/>
              <a:t>It decouples the launch from the kernel logic/computation.</a:t>
            </a:r>
          </a:p>
          <a:p>
            <a:r>
              <a:rPr lang="en-US" dirty="0"/>
              <a:t>Exhibits this “persistent” behavior.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34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37440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Promotes maximum memory coalescing.</a:t>
            </a:r>
          </a:p>
          <a:p>
            <a:r>
              <a:rPr lang="en-US" dirty="0"/>
              <a:t>It decouples the launch from the kernel logic/computation.</a:t>
            </a:r>
          </a:p>
          <a:p>
            <a:r>
              <a:rPr lang="en-US" dirty="0"/>
              <a:t>Exhibits this “persistent” behavior.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35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44456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latin typeface="+mn-lt"/>
              </a:rPr>
              <a:t>DP:</a:t>
            </a:r>
          </a:p>
          <a:p>
            <a:pPr lvl="1"/>
            <a:r>
              <a:rPr lang="en-US" sz="1400" b="0" i="0" dirty="0">
                <a:latin typeface="+mn-lt"/>
              </a:rPr>
              <a:t>Launch grid of 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g</a:t>
            </a:r>
            <a:r>
              <a:rPr lang="en-US" sz="1400" b="0" i="0" dirty="0">
                <a:latin typeface="+mn-lt"/>
              </a:rPr>
              <a:t> = (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</a:t>
            </a:r>
            <a:r>
              <a:rPr lang="en-US" sz="1400" b="0" i="0" dirty="0">
                <a:latin typeface="+mn-lt"/>
              </a:rPr>
              <a:t>) CTAs</a:t>
            </a:r>
          </a:p>
          <a:p>
            <a:pPr lvl="1"/>
            <a:r>
              <a:rPr lang="en-US" sz="1400" b="0" i="0" dirty="0">
                <a:latin typeface="+mn-lt"/>
              </a:rPr>
              <a:t>(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</a:t>
            </a:r>
            <a:r>
              <a:rPr lang="en-US" sz="1400" b="0" i="0" dirty="0">
                <a:latin typeface="+mn-lt"/>
              </a:rPr>
              <a:t> * </a:t>
            </a:r>
            <a:r>
              <a:rPr lang="en-US" sz="1400" b="0" i="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i</a:t>
            </a:r>
            <a:r>
              <a:rPr lang="en-US" sz="1400" b="0" i="0" dirty="0">
                <a:latin typeface="+mn-lt"/>
              </a:rPr>
              <a:t> total iterations) / (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g</a:t>
            </a:r>
            <a:r>
              <a:rPr lang="en-US" sz="1400" b="0" i="0" dirty="0">
                <a:latin typeface="+mn-lt"/>
              </a:rPr>
              <a:t> CTAs)       </a:t>
            </a:r>
            <a:r>
              <a:rPr lang="en-US" sz="1400" b="0" i="0" dirty="0">
                <a:highlight>
                  <a:srgbClr val="F5FFE5"/>
                </a:highlight>
                <a:latin typeface="+mn-lt"/>
              </a:rPr>
              <a:t>= </a:t>
            </a:r>
            <a:r>
              <a:rPr lang="en-US" sz="1400" b="0" i="0" dirty="0" err="1">
                <a:solidFill>
                  <a:schemeClr val="tx2">
                    <a:lumMod val="75000"/>
                  </a:schemeClr>
                </a:solidFill>
                <a:highlight>
                  <a:srgbClr val="F5FFE5"/>
                </a:highlight>
                <a:latin typeface="+mn-lt"/>
              </a:rPr>
              <a:t>i</a:t>
            </a:r>
            <a:r>
              <a:rPr lang="en-US" sz="1400" b="0" i="0" dirty="0">
                <a:highlight>
                  <a:srgbClr val="F5FFE5"/>
                </a:highlight>
                <a:latin typeface="+mn-lt"/>
              </a:rPr>
              <a:t> iterations per CTA </a:t>
            </a:r>
          </a:p>
          <a:p>
            <a:endParaRPr lang="en-US" sz="1800" b="0" i="0" dirty="0">
              <a:latin typeface="+mn-lt"/>
            </a:endParaRPr>
          </a:p>
          <a:p>
            <a:r>
              <a:rPr lang="en-US" sz="1800" b="0" i="0" dirty="0">
                <a:latin typeface="+mn-lt"/>
              </a:rPr>
              <a:t>Split-K:</a:t>
            </a:r>
          </a:p>
          <a:p>
            <a:pPr lvl="1"/>
            <a:r>
              <a:rPr lang="en-US" sz="1400" b="0" i="0" dirty="0">
                <a:latin typeface="+mn-lt"/>
              </a:rPr>
              <a:t>Assuming splitting-factor 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s</a:t>
            </a:r>
            <a:r>
              <a:rPr lang="en-US" sz="1400" b="0" i="0" dirty="0">
                <a:latin typeface="+mn-lt"/>
              </a:rPr>
              <a:t>, launch grid 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g</a:t>
            </a:r>
            <a:r>
              <a:rPr lang="en-US" sz="1400" b="0" i="0" dirty="0">
                <a:latin typeface="+mn-lt"/>
              </a:rPr>
              <a:t> = (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</a:t>
            </a:r>
            <a:r>
              <a:rPr lang="en-US" sz="1400" b="0" i="0" dirty="0">
                <a:latin typeface="+mn-lt"/>
              </a:rPr>
              <a:t> * 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s</a:t>
            </a:r>
            <a:r>
              <a:rPr lang="en-US" sz="1400" b="0" i="0" dirty="0">
                <a:latin typeface="+mn-lt"/>
              </a:rPr>
              <a:t>) CTAs</a:t>
            </a:r>
          </a:p>
          <a:p>
            <a:pPr lvl="1"/>
            <a:r>
              <a:rPr lang="en-US" sz="1400" b="0" i="0" dirty="0">
                <a:latin typeface="+mn-lt"/>
              </a:rPr>
              <a:t>(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</a:t>
            </a:r>
            <a:r>
              <a:rPr lang="en-US" sz="1400" b="0" i="0" dirty="0">
                <a:latin typeface="+mn-lt"/>
              </a:rPr>
              <a:t> * </a:t>
            </a:r>
            <a:r>
              <a:rPr lang="en-US" sz="1400" b="0" i="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i</a:t>
            </a:r>
            <a:r>
              <a:rPr lang="en-US" sz="1400" b="0" i="0" dirty="0">
                <a:latin typeface="+mn-lt"/>
              </a:rPr>
              <a:t> total iterations) / (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g</a:t>
            </a:r>
            <a:r>
              <a:rPr lang="en-US" sz="1400" b="0" i="0" dirty="0">
                <a:latin typeface="+mn-lt"/>
              </a:rPr>
              <a:t> CTAs)       </a:t>
            </a:r>
            <a:r>
              <a:rPr lang="en-US" sz="1400" b="0" i="0" dirty="0">
                <a:highlight>
                  <a:srgbClr val="F5FFE5"/>
                </a:highlight>
                <a:latin typeface="+mn-lt"/>
              </a:rPr>
              <a:t>= </a:t>
            </a:r>
            <a:r>
              <a:rPr lang="en-US" sz="1400" b="0" i="0" dirty="0" err="1">
                <a:solidFill>
                  <a:schemeClr val="tx2">
                    <a:lumMod val="75000"/>
                  </a:schemeClr>
                </a:solidFill>
                <a:highlight>
                  <a:srgbClr val="F5FFE5"/>
                </a:highlight>
                <a:latin typeface="+mn-lt"/>
              </a:rPr>
              <a:t>i</a:t>
            </a:r>
            <a:r>
              <a:rPr lang="en-US" sz="1400" b="0" i="0" dirty="0">
                <a:highlight>
                  <a:srgbClr val="F5FFE5"/>
                </a:highlight>
                <a:latin typeface="+mn-lt"/>
              </a:rPr>
              <a:t> / 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highlight>
                  <a:srgbClr val="F5FFE5"/>
                </a:highlight>
                <a:latin typeface="+mn-lt"/>
              </a:rPr>
              <a:t>s</a:t>
            </a:r>
            <a:r>
              <a:rPr lang="en-US" sz="1400" b="0" i="0" dirty="0">
                <a:highlight>
                  <a:srgbClr val="F5FFE5"/>
                </a:highlight>
                <a:latin typeface="+mn-lt"/>
              </a:rPr>
              <a:t> iterations per CTA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36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15499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r>
              <a:rPr lang="en-US" dirty="0"/>
              <a:t>Except this. This is still not solved. Partially because </a:t>
            </a:r>
            <a:r>
              <a:rPr lang="en-US" dirty="0" err="1"/>
              <a:t>saxpy</a:t>
            </a:r>
            <a:r>
              <a:rPr lang="en-US" dirty="0"/>
              <a:t> is too simple of a problem to illustrate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39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3065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40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066029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47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61377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48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44622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49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8429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system can only feed about 1/6th (6.3x) of what the execution resource can request (9750/1555).</a:t>
            </a:r>
          </a:p>
          <a:p>
            <a:r>
              <a:rPr lang="en-US" dirty="0"/>
              <a:t>Laws of physics dictate that random accesses sucks, and good memory patterns are everything.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4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00768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en-US" dirty="0"/>
              <a:t>Millions of instructions are serialized over the k-loop!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51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35055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en-US" dirty="0"/>
              <a:t>Maybe we make the tiles smaller…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52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48190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en-US" dirty="0"/>
              <a:t>Maybe we make the tiles smaller…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54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05607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is worse on a real GPU, which now boasts over 100 SMs!</a:t>
            </a:r>
          </a:p>
          <a:p>
            <a:r>
              <a:rPr lang="en-US" dirty="0"/>
              <a:t>All needing to be fed at all times.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55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73131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amount of thought we put in optimizing our compute, we should put equally (if not more) thought in how that computation gets scheduled.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56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19085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Anyone who has ever built a roofline model of GEMM would recognize that the total work that you have to do is not dependent only on m and 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57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71731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Anyone who has ever built a roofline model of GEMM would recognize that the total work that you have to do is not dependent only on m and 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58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789521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Anyone who has ever built a roofline model of GEMM would recognize that the total work that you have to do is not dependent only on m and 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59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602039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p SMs, launch a constant number** of CTAs per SM </a:t>
            </a:r>
          </a:p>
          <a:p>
            <a:r>
              <a:rPr lang="en-US" dirty="0"/>
              <a:t>Give each CTA an even-share of the aggregate main-loop iterations </a:t>
            </a:r>
          </a:p>
          <a:p>
            <a:r>
              <a:rPr lang="en-US" dirty="0"/>
              <a:t>“Fixup” phase accumulates the “carry-out” partial-sums from each CTA </a:t>
            </a:r>
          </a:p>
          <a:p>
            <a:endParaRPr lang="en-US" dirty="0"/>
          </a:p>
          <a:p>
            <a:r>
              <a:rPr lang="en-US" dirty="0"/>
              <a:t>E.g.: 36 iterations are scheduled across four 128x128 CTAs.  (Fixup finishes 3 tiles whose iterations span multiple CTAs.)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60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42211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61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16837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threads (lots of threads at once) on the warp need to be working on adjacent data.</a:t>
            </a:r>
          </a:p>
          <a:p>
            <a:pPr>
              <a:buFontTx/>
              <a:buChar char="-"/>
            </a:pPr>
            <a:r>
              <a:rPr lang="en-US" dirty="0"/>
              <a:t>Warp execution model helps keep the execution units fed.</a:t>
            </a:r>
          </a:p>
          <a:p>
            <a:pPr>
              <a:buFontTx/>
              <a:buChar char="-"/>
            </a:pPr>
            <a:r>
              <a:rPr lang="en-US" dirty="0"/>
              <a:t>Hardware spreads out blocks as widely as possible to max memory request.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5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196593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latin typeface="+mn-lt"/>
              </a:rPr>
              <a:t>DP:</a:t>
            </a:r>
          </a:p>
          <a:p>
            <a:pPr lvl="1"/>
            <a:r>
              <a:rPr lang="en-US" sz="1400" b="0" i="0" dirty="0">
                <a:latin typeface="+mn-lt"/>
              </a:rPr>
              <a:t>Launch grid of 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g</a:t>
            </a:r>
            <a:r>
              <a:rPr lang="en-US" sz="1400" b="0" i="0" dirty="0">
                <a:latin typeface="+mn-lt"/>
              </a:rPr>
              <a:t> = (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</a:t>
            </a:r>
            <a:r>
              <a:rPr lang="en-US" sz="1400" b="0" i="0" dirty="0">
                <a:latin typeface="+mn-lt"/>
              </a:rPr>
              <a:t>) CTAs</a:t>
            </a:r>
          </a:p>
          <a:p>
            <a:pPr lvl="1"/>
            <a:r>
              <a:rPr lang="en-US" sz="1400" b="0" i="0" dirty="0">
                <a:latin typeface="+mn-lt"/>
              </a:rPr>
              <a:t>(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</a:t>
            </a:r>
            <a:r>
              <a:rPr lang="en-US" sz="1400" b="0" i="0" dirty="0">
                <a:latin typeface="+mn-lt"/>
              </a:rPr>
              <a:t> * </a:t>
            </a:r>
            <a:r>
              <a:rPr lang="en-US" sz="1400" b="0" i="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i</a:t>
            </a:r>
            <a:r>
              <a:rPr lang="en-US" sz="1400" b="0" i="0" dirty="0">
                <a:latin typeface="+mn-lt"/>
              </a:rPr>
              <a:t> total iterations) / (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g</a:t>
            </a:r>
            <a:r>
              <a:rPr lang="en-US" sz="1400" b="0" i="0" dirty="0">
                <a:latin typeface="+mn-lt"/>
              </a:rPr>
              <a:t> CTAs)       </a:t>
            </a:r>
            <a:r>
              <a:rPr lang="en-US" sz="1400" b="0" i="0" dirty="0">
                <a:highlight>
                  <a:srgbClr val="F5FFE5"/>
                </a:highlight>
                <a:latin typeface="+mn-lt"/>
              </a:rPr>
              <a:t>= </a:t>
            </a:r>
            <a:r>
              <a:rPr lang="en-US" sz="1400" b="0" i="0" dirty="0" err="1">
                <a:solidFill>
                  <a:schemeClr val="tx2">
                    <a:lumMod val="75000"/>
                  </a:schemeClr>
                </a:solidFill>
                <a:highlight>
                  <a:srgbClr val="F5FFE5"/>
                </a:highlight>
                <a:latin typeface="+mn-lt"/>
              </a:rPr>
              <a:t>i</a:t>
            </a:r>
            <a:r>
              <a:rPr lang="en-US" sz="1400" b="0" i="0" dirty="0">
                <a:highlight>
                  <a:srgbClr val="F5FFE5"/>
                </a:highlight>
                <a:latin typeface="+mn-lt"/>
              </a:rPr>
              <a:t> iterations per CTA </a:t>
            </a:r>
          </a:p>
          <a:p>
            <a:endParaRPr lang="en-US" sz="1800" b="0" i="0" dirty="0">
              <a:latin typeface="+mn-lt"/>
            </a:endParaRPr>
          </a:p>
          <a:p>
            <a:r>
              <a:rPr lang="en-US" sz="1800" b="0" i="0" dirty="0">
                <a:latin typeface="+mn-lt"/>
              </a:rPr>
              <a:t>Split-K:</a:t>
            </a:r>
          </a:p>
          <a:p>
            <a:pPr lvl="1"/>
            <a:r>
              <a:rPr lang="en-US" sz="1400" b="0" i="0" dirty="0">
                <a:latin typeface="+mn-lt"/>
              </a:rPr>
              <a:t>Assuming splitting-factor 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s</a:t>
            </a:r>
            <a:r>
              <a:rPr lang="en-US" sz="1400" b="0" i="0" dirty="0">
                <a:latin typeface="+mn-lt"/>
              </a:rPr>
              <a:t>, launch grid 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g</a:t>
            </a:r>
            <a:r>
              <a:rPr lang="en-US" sz="1400" b="0" i="0" dirty="0">
                <a:latin typeface="+mn-lt"/>
              </a:rPr>
              <a:t> = (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</a:t>
            </a:r>
            <a:r>
              <a:rPr lang="en-US" sz="1400" b="0" i="0" dirty="0">
                <a:latin typeface="+mn-lt"/>
              </a:rPr>
              <a:t> * 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s</a:t>
            </a:r>
            <a:r>
              <a:rPr lang="en-US" sz="1400" b="0" i="0" dirty="0">
                <a:latin typeface="+mn-lt"/>
              </a:rPr>
              <a:t>) CTAs</a:t>
            </a:r>
          </a:p>
          <a:p>
            <a:pPr lvl="1"/>
            <a:r>
              <a:rPr lang="en-US" sz="1400" b="0" i="0" dirty="0">
                <a:latin typeface="+mn-lt"/>
              </a:rPr>
              <a:t>(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t</a:t>
            </a:r>
            <a:r>
              <a:rPr lang="en-US" sz="1400" b="0" i="0" dirty="0">
                <a:latin typeface="+mn-lt"/>
              </a:rPr>
              <a:t> * </a:t>
            </a:r>
            <a:r>
              <a:rPr lang="en-US" sz="1400" b="0" i="0" dirty="0" err="1">
                <a:solidFill>
                  <a:schemeClr val="tx2">
                    <a:lumMod val="75000"/>
                  </a:schemeClr>
                </a:solidFill>
                <a:latin typeface="+mn-lt"/>
              </a:rPr>
              <a:t>i</a:t>
            </a:r>
            <a:r>
              <a:rPr lang="en-US" sz="1400" b="0" i="0" dirty="0">
                <a:latin typeface="+mn-lt"/>
              </a:rPr>
              <a:t> total iterations) / (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g</a:t>
            </a:r>
            <a:r>
              <a:rPr lang="en-US" sz="1400" b="0" i="0" dirty="0">
                <a:latin typeface="+mn-lt"/>
              </a:rPr>
              <a:t> CTAs)       </a:t>
            </a:r>
            <a:r>
              <a:rPr lang="en-US" sz="1400" b="0" i="0" dirty="0">
                <a:highlight>
                  <a:srgbClr val="F5FFE5"/>
                </a:highlight>
                <a:latin typeface="+mn-lt"/>
              </a:rPr>
              <a:t>= </a:t>
            </a:r>
            <a:r>
              <a:rPr lang="en-US" sz="1400" b="0" i="0" dirty="0" err="1">
                <a:solidFill>
                  <a:schemeClr val="tx2">
                    <a:lumMod val="75000"/>
                  </a:schemeClr>
                </a:solidFill>
                <a:highlight>
                  <a:srgbClr val="F5FFE5"/>
                </a:highlight>
                <a:latin typeface="+mn-lt"/>
              </a:rPr>
              <a:t>i</a:t>
            </a:r>
            <a:r>
              <a:rPr lang="en-US" sz="1400" b="0" i="0" dirty="0">
                <a:highlight>
                  <a:srgbClr val="F5FFE5"/>
                </a:highlight>
                <a:latin typeface="+mn-lt"/>
              </a:rPr>
              <a:t> / </a:t>
            </a:r>
            <a:r>
              <a:rPr lang="en-US" sz="1400" b="0" i="0" dirty="0">
                <a:solidFill>
                  <a:schemeClr val="tx2">
                    <a:lumMod val="75000"/>
                  </a:schemeClr>
                </a:solidFill>
                <a:highlight>
                  <a:srgbClr val="F5FFE5"/>
                </a:highlight>
                <a:latin typeface="+mn-lt"/>
              </a:rPr>
              <a:t>s</a:t>
            </a:r>
            <a:r>
              <a:rPr lang="en-US" sz="1400" b="0" i="0" dirty="0">
                <a:highlight>
                  <a:srgbClr val="F5FFE5"/>
                </a:highlight>
                <a:latin typeface="+mn-lt"/>
              </a:rPr>
              <a:t> iterations per CTA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66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65469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The first (and major) phase of the generic programming process is sometimes known as “lifting“ where we create generic algorithms through a process of successive generalization. That is, the process is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Study the concrete implementation of an algorithm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Lift away unnecessary requirements to produce a more abstract algorithm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Repeat the lifting process until we have obtained a generic algorithm that is as general as possible but that still instantiates to efficient concrete implementations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Catalog remaining requirements and organize them into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69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095324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Study the concrete implementation of an algorithm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Lift away unnecessary requirements to produce a more abstract algorithm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Repeat the lifting process until we have obtained a generic algorithm that is as general as possible but that still instantiates to efficient concrete implementations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Catalog remaining requirements and organize them into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81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708894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Duality to “lifting” is specialization. Once the algorithm is made generic, it is specialized through composition with concrete data type to realize a concrete implementation of a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83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09861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Study the concrete implementation of an algorithm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Lift away unnecessary requirements to produce a more abstract algorithm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Repeat the lifting process until we have obtained a generic algorithm that is as general as possible but that still instantiates to efficient concrete implementations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Catalog remaining requirements and organize them into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84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769706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envision more complicated specializations.</a:t>
            </a:r>
          </a:p>
          <a:p>
            <a:r>
              <a:rPr lang="en-US" dirty="0"/>
              <a:t>Maybe you want to run your GEMM kernel with all the different supported types.</a:t>
            </a:r>
          </a:p>
          <a:p>
            <a:r>
              <a:rPr lang="en-US" dirty="0"/>
              <a:t>And be able to profile the accuracy and speed-ups by using them.</a:t>
            </a:r>
          </a:p>
          <a:p>
            <a:r>
              <a:rPr lang="en-US" dirty="0"/>
              <a:t>Very powerful in practice to instantiate these specializations!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85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558900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Study the concrete implementation of an algorithm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Lift away unnecessary requirements to produce a more abstract algorithm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Repeat the lifting process until we have obtained a generic algorithm that is as general as possible but that still instantiates to efficient concrete implementations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Catalog remaining requirements and organize them into 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86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9625116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Concepts consist of valid expressions and associated types, which define a family of allowable types admissible for composition with generic algorithms.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87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827045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 algn="l">
              <a:buFont typeface="+mj-lt"/>
              <a:buNone/>
            </a:pPr>
            <a:r>
              <a:rPr lang="en-US" dirty="0"/>
              <a:t>Concepts, theoretically would ensure what gets through is valid; and as a result the types being operated on produce the right/valid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88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342187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Both have approximately the same number of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nonzeros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 fact, the ASIC which is circuit simulation has less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nonzeros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or in other words, less work than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Thermomech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BUT their patterns vary a lot. In this case, ASIC has very varying row-lengths and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Thermomech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 in some sense quite structured.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r>
              <a:rPr lang="en-US" dirty="0"/>
              <a:t>Occupancy is the next best thing, with the goal is to fit as much blocks on an SM as possible, which means more threads running in parallel.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6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715674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Left side are the files that setup the kernel launch configurations and implement a fix-up step for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SpMV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right side is the actual kernel that load-balances and performs y=Ax computation.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CUB uses merge-based (work-oriented) load-balancing (Merrill and Garland).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Notice the sheer amount of files and code required to implement a ninja-level load-balanced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SpMV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886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highlighted section is the actual computation that the user wants to do and cares about, which is y = Ax.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849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680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32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4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B577F-6036-4BCD-9021-A736CBC28733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52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115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520234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116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2748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r>
              <a:rPr lang="en-US" dirty="0"/>
              <a:t>And when that is not possible, we rely on concurrency to feed it different types of work so it can schedule things in and out, and pack things efficiently.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7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86357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system can only feed about 1/6th (6.3x) of what the execution resource can request (9750/1555).</a:t>
            </a:r>
          </a:p>
          <a:p>
            <a:r>
              <a:rPr lang="en-US" dirty="0"/>
              <a:t>Laws of physics dictate that random accesses sucks, and good memory patterns are everything.</a:t>
            </a:r>
          </a:p>
          <a:p>
            <a:endParaRPr lang="en-US" dirty="0"/>
          </a:p>
          <a:p>
            <a:r>
              <a:rPr lang="en-US" dirty="0"/>
              <a:t>All threads (lots of threads at once) on the warp need to be working on adjacent data.</a:t>
            </a:r>
          </a:p>
          <a:p>
            <a:pPr>
              <a:buFontTx/>
              <a:buChar char="-"/>
            </a:pPr>
            <a:r>
              <a:rPr lang="en-US" dirty="0"/>
              <a:t>Warp execution model helps keep the execution units fed.</a:t>
            </a:r>
          </a:p>
          <a:p>
            <a:pPr>
              <a:buFontTx/>
              <a:buChar char="-"/>
            </a:pPr>
            <a:r>
              <a:rPr lang="en-US" dirty="0"/>
              <a:t>Hardware spreads out blocks as widely as possible to max memory request.</a:t>
            </a:r>
          </a:p>
          <a:p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Occupancy is the next best thing, with the goal is to fit as much blocks on an SM as possible, which means more threads running in parallel.</a:t>
            </a:r>
          </a:p>
          <a:p>
            <a:pPr marL="228600" indent="0">
              <a:buFontTx/>
              <a:buNone/>
            </a:pPr>
            <a:endParaRPr lang="en-US" dirty="0"/>
          </a:p>
          <a:p>
            <a:pPr marL="228600" indent="0">
              <a:buFontTx/>
              <a:buNone/>
            </a:pPr>
            <a:r>
              <a:rPr lang="en-US" dirty="0"/>
              <a:t>And when that is not possible, we rely on concurrency to feed it different types of work so it can schedule things in and out, and pack things efficiently.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8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41490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25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90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26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18564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ts val="1100"/>
            </a:pPr>
            <a:fld id="{00000000-1234-1234-1234-123412341234}" type="slidenum">
              <a:rPr lang="en-US" sz="1100" smtClean="0">
                <a:solidFill>
                  <a:schemeClr val="dk1"/>
                </a:solidFill>
                <a:ea typeface="Trebuchet MS"/>
                <a:sym typeface="Trebuchet MS"/>
              </a:rPr>
              <a:pPr algn="r">
                <a:buSzPts val="1100"/>
              </a:pPr>
              <a:t>27</a:t>
            </a:fld>
            <a:endParaRPr lang="en-US" sz="1100" dirty="0">
              <a:solidFill>
                <a:schemeClr val="dk1"/>
              </a:solidFill>
              <a:ea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13013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_Title Slide - Images">
  <p:cSld name="10_Title Slide - Images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3"/>
          <p:cNvSpPr txBox="1">
            <a:spLocks noGrp="1"/>
          </p:cNvSpPr>
          <p:nvPr>
            <p:ph type="subTitle" idx="1"/>
          </p:nvPr>
        </p:nvSpPr>
        <p:spPr>
          <a:xfrm>
            <a:off x="520850" y="1787097"/>
            <a:ext cx="8700706" cy="41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Trebuchet MS"/>
              <a:buNone/>
              <a:defRPr sz="1800" b="0">
                <a:solidFill>
                  <a:schemeClr val="dk2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lvl="1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18" name="Google Shape;18;p33"/>
          <p:cNvSpPr txBox="1">
            <a:spLocks noGrp="1"/>
          </p:cNvSpPr>
          <p:nvPr>
            <p:ph type="title"/>
          </p:nvPr>
        </p:nvSpPr>
        <p:spPr>
          <a:xfrm>
            <a:off x="481662" y="839286"/>
            <a:ext cx="8739340" cy="982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600" b="0" cap="none">
                <a:solidFill>
                  <a:schemeClr val="dk2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 preserve="1" userDrawn="1">
  <p:cSld name="Code with Figur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7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4335981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rgbClr val="FFCC0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BB78C4-CA1A-4C08-9751-AED5896D0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44" y="653532"/>
            <a:ext cx="4334585" cy="590931"/>
          </a:xfrm>
        </p:spPr>
        <p:txBody>
          <a:bodyPr/>
          <a:lstStyle>
            <a:lvl1pPr>
              <a:defRPr sz="2800">
                <a:latin typeface="Trebuchet MS" panose="020B060302020202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Google Shape;24;p35">
            <a:extLst>
              <a:ext uri="{FF2B5EF4-FFF2-40B4-BE49-F238E27FC236}">
                <a16:creationId xmlns:a16="http://schemas.microsoft.com/office/drawing/2014/main" id="{F2E5EC63-585B-4288-9536-2ACFAE3DF4C5}"/>
              </a:ext>
            </a:extLst>
          </p:cNvPr>
          <p:cNvSpPr/>
          <p:nvPr userDrawn="1"/>
        </p:nvSpPr>
        <p:spPr>
          <a:xfrm>
            <a:off x="5337480" y="0"/>
            <a:ext cx="5635319" cy="61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;p37">
            <a:extLst>
              <a:ext uri="{FF2B5EF4-FFF2-40B4-BE49-F238E27FC236}">
                <a16:creationId xmlns:a16="http://schemas.microsoft.com/office/drawing/2014/main" id="{E06E1446-AD6B-41E9-86C9-7CE4716D9113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5643797" y="653532"/>
            <a:ext cx="5044190" cy="5168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657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 preserve="1" userDrawn="1">
  <p:cSld name="Code with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7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4335981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rgbClr val="FFCC0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BB78C4-CA1A-4C08-9751-AED5896D0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44" y="653532"/>
            <a:ext cx="4334585" cy="590931"/>
          </a:xfrm>
        </p:spPr>
        <p:txBody>
          <a:bodyPr/>
          <a:lstStyle>
            <a:lvl1pPr>
              <a:defRPr sz="2800" b="1">
                <a:latin typeface="Trebuchet MS" panose="020B060302020202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Google Shape;24;p35">
            <a:extLst>
              <a:ext uri="{FF2B5EF4-FFF2-40B4-BE49-F238E27FC236}">
                <a16:creationId xmlns:a16="http://schemas.microsoft.com/office/drawing/2014/main" id="{F2E5EC63-585B-4288-9536-2ACFAE3DF4C5}"/>
              </a:ext>
            </a:extLst>
          </p:cNvPr>
          <p:cNvSpPr/>
          <p:nvPr userDrawn="1"/>
        </p:nvSpPr>
        <p:spPr>
          <a:xfrm>
            <a:off x="5337480" y="0"/>
            <a:ext cx="5635319" cy="61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;p37">
            <a:extLst>
              <a:ext uri="{FF2B5EF4-FFF2-40B4-BE49-F238E27FC236}">
                <a16:creationId xmlns:a16="http://schemas.microsoft.com/office/drawing/2014/main" id="{E06E1446-AD6B-41E9-86C9-7CE4716D9113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5643797" y="653532"/>
            <a:ext cx="5044190" cy="5168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1400">
                <a:solidFill>
                  <a:schemeClr val="bg1"/>
                </a:solidFill>
                <a:latin typeface="Consolas" panose="020B0609020204030204" pitchFamily="49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6" name="Google Shape;34;p37">
            <a:extLst>
              <a:ext uri="{FF2B5EF4-FFF2-40B4-BE49-F238E27FC236}">
                <a16:creationId xmlns:a16="http://schemas.microsoft.com/office/drawing/2014/main" id="{D64DFFC0-0128-4193-82AE-1256FB228388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98349" y="2103035"/>
            <a:ext cx="4335980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492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and Segue" preserve="1" userDrawn="1">
  <p:cSld name="Quote and Segu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Trebuchet MS" panose="020B0603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5B4A35-4CC7-4707-9724-D774053ABA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3679" y="2015583"/>
            <a:ext cx="9597482" cy="2141034"/>
          </a:xfrm>
        </p:spPr>
        <p:txBody>
          <a:bodyPr/>
          <a:lstStyle>
            <a:lvl1pPr marL="0" algn="l">
              <a:defRPr sz="3200" i="1">
                <a:solidFill>
                  <a:schemeClr val="bg1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algn="l">
              <a:defRPr sz="4000" i="1">
                <a:solidFill>
                  <a:schemeClr val="bg1"/>
                </a:solidFill>
              </a:defRPr>
            </a:lvl2pPr>
            <a:lvl3pPr algn="l">
              <a:defRPr sz="4000" i="1">
                <a:solidFill>
                  <a:schemeClr val="bg1"/>
                </a:solidFill>
              </a:defRPr>
            </a:lvl3pPr>
            <a:lvl4pPr algn="l">
              <a:defRPr sz="4000" i="1">
                <a:solidFill>
                  <a:schemeClr val="bg1"/>
                </a:solidFill>
              </a:defRPr>
            </a:lvl4pPr>
            <a:lvl5pPr algn="l">
              <a:defRPr sz="40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16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- NO LOGO &amp; PAGE NUMBER" preserve="1">
  <p:cSld name="Title, Subtitle, and Content - NO LOGO &amp; PAGE 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9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1" name="Google Shape;41;p39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42" name="Google Shape;42;p39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rgbClr val="FFCC0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3" name="Google Shape;15;p32">
            <a:extLst>
              <a:ext uri="{FF2B5EF4-FFF2-40B4-BE49-F238E27FC236}">
                <a16:creationId xmlns:a16="http://schemas.microsoft.com/office/drawing/2014/main" id="{54EEC590-5132-4165-8017-8B8E67EC541C}"/>
              </a:ext>
            </a:extLst>
          </p:cNvPr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 panose="020B0603020202020204" pitchFamily="34" charset="0"/>
                <a:ea typeface="Trebuchet MS"/>
                <a:cs typeface="Calibri" panose="020F0502020204030204" pitchFamily="34" charset="0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Trebuchet MS" panose="020B0603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endParaRPr sz="1050" b="0" i="0" u="none" strike="noStrike" cap="none" dirty="0">
              <a:solidFill>
                <a:srgbClr val="12FEB6"/>
              </a:solidFill>
              <a:latin typeface="Trebuchet MS" panose="020B0603020202020204" pitchFamily="34" charset="0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3222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 preserve="1">
  <p:cSld name="1_Content with Photograph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 txBox="1">
            <a:spLocks noGrp="1"/>
          </p:cNvSpPr>
          <p:nvPr>
            <p:ph type="title"/>
          </p:nvPr>
        </p:nvSpPr>
        <p:spPr>
          <a:xfrm>
            <a:off x="498348" y="633526"/>
            <a:ext cx="5922117" cy="618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41"/>
          <p:cNvSpPr txBox="1">
            <a:spLocks noGrp="1"/>
          </p:cNvSpPr>
          <p:nvPr>
            <p:ph type="body" idx="1"/>
          </p:nvPr>
        </p:nvSpPr>
        <p:spPr>
          <a:xfrm>
            <a:off x="512064" y="2103035"/>
            <a:ext cx="5905833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52" name="Google Shape;52;p41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5922117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rgbClr val="FFCC0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3" name="Google Shape;15;p32">
            <a:extLst>
              <a:ext uri="{FF2B5EF4-FFF2-40B4-BE49-F238E27FC236}">
                <a16:creationId xmlns:a16="http://schemas.microsoft.com/office/drawing/2014/main" id="{5F774A66-846C-425F-B276-F0BA49D8F911}"/>
              </a:ext>
            </a:extLst>
          </p:cNvPr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 panose="020B0603020202020204" pitchFamily="34" charset="0"/>
                <a:ea typeface="Trebuchet MS"/>
                <a:cs typeface="Calibri" panose="020F0502020204030204" pitchFamily="34" charset="0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Trebuchet MS" panose="020B0603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endParaRPr sz="1050" b="0" i="0" u="none" strike="noStrike" cap="none" dirty="0">
              <a:solidFill>
                <a:srgbClr val="12FEB6"/>
              </a:solidFill>
              <a:latin typeface="Trebuchet MS" panose="020B0603020202020204" pitchFamily="34" charset="0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3511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1_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2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3" name="Google Shape;15;p32">
            <a:extLst>
              <a:ext uri="{FF2B5EF4-FFF2-40B4-BE49-F238E27FC236}">
                <a16:creationId xmlns:a16="http://schemas.microsoft.com/office/drawing/2014/main" id="{48BD820D-F574-49FB-94DE-46C62A6FAD68}"/>
              </a:ext>
            </a:extLst>
          </p:cNvPr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 panose="020B0603020202020204" pitchFamily="34" charset="0"/>
                <a:ea typeface="Trebuchet MS"/>
                <a:cs typeface="Calibri" panose="020F0502020204030204" pitchFamily="34" charset="0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Trebuchet MS" panose="020B0603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endParaRPr sz="1050" b="0" i="0" u="none" strike="noStrike" cap="none" dirty="0">
              <a:solidFill>
                <a:srgbClr val="12FEB6"/>
              </a:solidFill>
              <a:latin typeface="Trebuchet MS" panose="020B0603020202020204" pitchFamily="34" charset="0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1033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Smaller Left Box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2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3" name="Google Shape;15;p32">
            <a:extLst>
              <a:ext uri="{FF2B5EF4-FFF2-40B4-BE49-F238E27FC236}">
                <a16:creationId xmlns:a16="http://schemas.microsoft.com/office/drawing/2014/main" id="{48BD820D-F574-49FB-94DE-46C62A6FAD68}"/>
              </a:ext>
            </a:extLst>
          </p:cNvPr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 panose="020B0603020202020204" pitchFamily="34" charset="0"/>
                <a:ea typeface="Trebuchet MS"/>
                <a:cs typeface="Calibri" panose="020F0502020204030204" pitchFamily="34" charset="0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Trebuchet MS" panose="020B0603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endParaRPr sz="1050" b="0" i="0" u="none" strike="noStrike" cap="none" dirty="0">
              <a:solidFill>
                <a:srgbClr val="12FEB6"/>
              </a:solidFill>
              <a:latin typeface="Trebuchet MS" panose="020B0603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51;p41">
            <a:extLst>
              <a:ext uri="{FF2B5EF4-FFF2-40B4-BE49-F238E27FC236}">
                <a16:creationId xmlns:a16="http://schemas.microsoft.com/office/drawing/2014/main" id="{C3C369A6-BBC9-4A37-BC3D-3FE5C83EF6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8348" y="1562015"/>
            <a:ext cx="2680716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1600"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36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 preserve="1">
  <p:cSld name="1_Video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3"/>
          <p:cNvSpPr txBox="1"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59" name="Google Shape;59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3271" y="5142126"/>
            <a:ext cx="7546258" cy="1040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589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preserve="1">
  <p:cSld name="1_Agenda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4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162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preserve="1">
  <p:cSld name="1_DEMO Placehol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5"/>
          <p:cNvSpPr txBox="1">
            <a:spLocks noGrp="1"/>
          </p:cNvSpPr>
          <p:nvPr>
            <p:ph type="title"/>
          </p:nvPr>
        </p:nvSpPr>
        <p:spPr>
          <a:xfrm>
            <a:off x="0" y="5499257"/>
            <a:ext cx="1097280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bg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13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 preserve="1">
  <p:cSld name="Title, Subtitle,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4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34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dirty="0"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22" name="Google Shape;22;p34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rgbClr val="FFCC0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38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preserve="1">
  <p:cSld name="Side 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Trebuchet MS" panose="020B0603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5"/>
          <p:cNvSpPr txBox="1">
            <a:spLocks noGrp="1"/>
          </p:cNvSpPr>
          <p:nvPr>
            <p:ph type="title"/>
          </p:nvPr>
        </p:nvSpPr>
        <p:spPr>
          <a:xfrm rot="5400000">
            <a:off x="7632090" y="2818335"/>
            <a:ext cx="569082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bg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29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7;p38">
            <a:extLst>
              <a:ext uri="{FF2B5EF4-FFF2-40B4-BE49-F238E27FC236}">
                <a16:creationId xmlns:a16="http://schemas.microsoft.com/office/drawing/2014/main" id="{ED2FEA6E-899C-4FA7-BDB6-FE5D0044502E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133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4;p35">
            <a:extLst>
              <a:ext uri="{FF2B5EF4-FFF2-40B4-BE49-F238E27FC236}">
                <a16:creationId xmlns:a16="http://schemas.microsoft.com/office/drawing/2014/main" id="{EBA1417B-AF70-71F5-6DF4-351B952843BB}"/>
              </a:ext>
            </a:extLst>
          </p:cNvPr>
          <p:cNvSpPr/>
          <p:nvPr userDrawn="1"/>
        </p:nvSpPr>
        <p:spPr>
          <a:xfrm>
            <a:off x="0" y="0"/>
            <a:ext cx="10972799" cy="61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025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 preserve="1">
  <p:cSld name="DEMO Placehol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 panose="020B0603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45"/>
          <p:cNvSpPr txBox="1"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lt1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2" name="Google Shape;12;p32" descr="Image result for ucdavis logo">
            <a:extLst>
              <a:ext uri="{FF2B5EF4-FFF2-40B4-BE49-F238E27FC236}">
                <a16:creationId xmlns:a16="http://schemas.microsoft.com/office/drawing/2014/main" id="{D7767F9E-491B-4421-A38F-88168BDB1936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175443" y="5844924"/>
            <a:ext cx="559910" cy="1607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5;p32">
            <a:extLst>
              <a:ext uri="{FF2B5EF4-FFF2-40B4-BE49-F238E27FC236}">
                <a16:creationId xmlns:a16="http://schemas.microsoft.com/office/drawing/2014/main" id="{972662C5-1A18-4DAD-8273-E975FAE5B301}"/>
              </a:ext>
            </a:extLst>
          </p:cNvPr>
          <p:cNvSpPr txBox="1"/>
          <p:nvPr userDrawn="1"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 panose="020B0603020202020204" pitchFamily="34" charset="0"/>
                <a:ea typeface="Trebuchet MS"/>
                <a:cs typeface="Calibri" panose="020F0502020204030204" pitchFamily="34" charset="0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Trebuchet MS" panose="020B0603020202020204" pitchFamily="34" charset="0"/>
                <a:ea typeface="Century Gothic"/>
                <a:cs typeface="Century Gothic"/>
                <a:sym typeface="Century Gothic"/>
              </a:rPr>
              <a:t> </a:t>
            </a:r>
            <a:endParaRPr sz="1050" b="0" i="0" u="none" strike="noStrike" cap="none" dirty="0">
              <a:solidFill>
                <a:srgbClr val="12FEB6"/>
              </a:solidFill>
              <a:latin typeface="Trebuchet MS" panose="020B0603020202020204" pitchFamily="34" charset="0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5208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Green" preserve="1">
  <p:cSld name="1_Transition - Gree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 panose="020B06030202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5"/>
          <p:cNvSpPr txBox="1">
            <a:spLocks noGrp="1"/>
          </p:cNvSpPr>
          <p:nvPr>
            <p:ph type="title"/>
          </p:nvPr>
        </p:nvSpPr>
        <p:spPr>
          <a:xfrm>
            <a:off x="498348" y="2790635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975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6"/>
          <p:cNvSpPr txBox="1">
            <a:spLocks noGrp="1"/>
          </p:cNvSpPr>
          <p:nvPr>
            <p:ph type="title"/>
          </p:nvPr>
        </p:nvSpPr>
        <p:spPr>
          <a:xfrm>
            <a:off x="499743" y="653532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28" name="Google Shape;28;p36"/>
          <p:cNvSpPr txBox="1">
            <a:spLocks noGrp="1"/>
          </p:cNvSpPr>
          <p:nvPr>
            <p:ph type="body" idx="1"/>
          </p:nvPr>
        </p:nvSpPr>
        <p:spPr>
          <a:xfrm>
            <a:off x="517402" y="1461347"/>
            <a:ext cx="9948931" cy="39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761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 preserve="1">
  <p:cSld name="Title, Subtitle, and Content with CONFIDENTIAL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7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37"/>
          <p:cNvSpPr txBox="1">
            <a:spLocks noGrp="1"/>
          </p:cNvSpPr>
          <p:nvPr>
            <p:ph type="body" idx="1"/>
          </p:nvPr>
        </p:nvSpPr>
        <p:spPr>
          <a:xfrm>
            <a:off x="516750" y="2103035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rgbClr val="FFCC0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37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 preserve="1">
  <p:cSld name="Figure and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7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37"/>
          <p:cNvSpPr txBox="1">
            <a:spLocks noGrp="1"/>
          </p:cNvSpPr>
          <p:nvPr>
            <p:ph type="body" idx="1"/>
          </p:nvPr>
        </p:nvSpPr>
        <p:spPr>
          <a:xfrm>
            <a:off x="5628809" y="2103035"/>
            <a:ext cx="4836612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rgbClr val="FFCC0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cxnSp>
        <p:nvCxnSpPr>
          <p:cNvPr id="5" name="Google Shape;123;p4">
            <a:extLst>
              <a:ext uri="{FF2B5EF4-FFF2-40B4-BE49-F238E27FC236}">
                <a16:creationId xmlns:a16="http://schemas.microsoft.com/office/drawing/2014/main" id="{386A2E9B-49AB-4B72-A7A2-0A4BD64ED2F9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5486401" y="2093802"/>
            <a:ext cx="0" cy="3077029"/>
          </a:xfrm>
          <a:prstGeom prst="straightConnector1">
            <a:avLst/>
          </a:prstGeom>
          <a:noFill/>
          <a:ln w="19050" cap="rnd" cmpd="sng">
            <a:solidFill>
              <a:schemeClr val="bg2"/>
            </a:solidFill>
            <a:prstDash val="dot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87628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 preserve="1" userDrawn="1">
  <p:cSld name="Title, Subtitle and Compar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7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37"/>
          <p:cNvSpPr txBox="1">
            <a:spLocks noGrp="1"/>
          </p:cNvSpPr>
          <p:nvPr>
            <p:ph type="body" idx="1"/>
          </p:nvPr>
        </p:nvSpPr>
        <p:spPr>
          <a:xfrm>
            <a:off x="5635320" y="2103035"/>
            <a:ext cx="4830101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9976104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rgbClr val="FFCC0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cxnSp>
        <p:nvCxnSpPr>
          <p:cNvPr id="5" name="Google Shape;123;p4">
            <a:extLst>
              <a:ext uri="{FF2B5EF4-FFF2-40B4-BE49-F238E27FC236}">
                <a16:creationId xmlns:a16="http://schemas.microsoft.com/office/drawing/2014/main" id="{386A2E9B-49AB-4B72-A7A2-0A4BD64ED2F9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5486401" y="2093802"/>
            <a:ext cx="0" cy="3077029"/>
          </a:xfrm>
          <a:prstGeom prst="straightConnector1">
            <a:avLst/>
          </a:prstGeom>
          <a:noFill/>
          <a:ln w="19050" cap="rnd" cmpd="sng">
            <a:solidFill>
              <a:schemeClr val="bg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6" name="Google Shape;34;p37">
            <a:extLst>
              <a:ext uri="{FF2B5EF4-FFF2-40B4-BE49-F238E27FC236}">
                <a16:creationId xmlns:a16="http://schemas.microsoft.com/office/drawing/2014/main" id="{1443BCB2-20C8-478C-92D5-BE21583E1DCB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98348" y="2103035"/>
            <a:ext cx="4839133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14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 preserve="1" userDrawn="1">
  <p:cSld name="Compare two entitie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body" idx="1"/>
          </p:nvPr>
        </p:nvSpPr>
        <p:spPr>
          <a:xfrm>
            <a:off x="5635320" y="2103035"/>
            <a:ext cx="4830101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4839133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rgbClr val="FFCC0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cxnSp>
        <p:nvCxnSpPr>
          <p:cNvPr id="5" name="Google Shape;123;p4">
            <a:extLst>
              <a:ext uri="{FF2B5EF4-FFF2-40B4-BE49-F238E27FC236}">
                <a16:creationId xmlns:a16="http://schemas.microsoft.com/office/drawing/2014/main" id="{386A2E9B-49AB-4B72-A7A2-0A4BD64ED2F9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5486401" y="2093802"/>
            <a:ext cx="0" cy="3077029"/>
          </a:xfrm>
          <a:prstGeom prst="straightConnector1">
            <a:avLst/>
          </a:prstGeom>
          <a:noFill/>
          <a:ln w="19050" cap="rnd" cmpd="sng">
            <a:solidFill>
              <a:schemeClr val="bg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6" name="Google Shape;34;p37">
            <a:extLst>
              <a:ext uri="{FF2B5EF4-FFF2-40B4-BE49-F238E27FC236}">
                <a16:creationId xmlns:a16="http://schemas.microsoft.com/office/drawing/2014/main" id="{1443BCB2-20C8-478C-92D5-BE21583E1DCB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98348" y="2103035"/>
            <a:ext cx="4839133" cy="371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>
                <a:solidFill>
                  <a:schemeClr val="dk2"/>
                </a:solidFill>
                <a:latin typeface="Trebuchet MS" panose="020B0603020202020204" pitchFamily="34" charset="0"/>
                <a:cs typeface="Calibri" panose="020F050202020403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>
                <a:solidFill>
                  <a:schemeClr val="dk2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>
                <a:solidFill>
                  <a:schemeClr val="dk2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7" name="Google Shape;35;p37">
            <a:extLst>
              <a:ext uri="{FF2B5EF4-FFF2-40B4-BE49-F238E27FC236}">
                <a16:creationId xmlns:a16="http://schemas.microsoft.com/office/drawing/2014/main" id="{2C84B943-579E-4869-9491-3DFEEE8F0C6C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5626288" y="1183332"/>
            <a:ext cx="4839133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2400" b="0">
                <a:solidFill>
                  <a:srgbClr val="FFCC0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0AD65-4793-4A5D-9C1A-748603A73E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8475" y="577850"/>
            <a:ext cx="4838700" cy="604838"/>
          </a:xfrm>
        </p:spPr>
        <p:txBody>
          <a:bodyPr/>
          <a:lstStyle>
            <a:lvl1pPr algn="ctr">
              <a:defRPr sz="2800" b="1">
                <a:latin typeface="Trebuchet MS" panose="020B060302020202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A63EFD4-8F93-45FB-9E00-E1DA251C7B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25982" y="577850"/>
            <a:ext cx="4838700" cy="604838"/>
          </a:xfrm>
        </p:spPr>
        <p:txBody>
          <a:bodyPr/>
          <a:lstStyle>
            <a:lvl1pPr algn="ctr">
              <a:defRPr sz="2800" b="1">
                <a:latin typeface="Trebuchet MS" panose="020B060302020202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9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 preserve="1" userDrawn="1">
  <p:cSld name="1_Title, Subtitle, and Content with CONFIDENTIAL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7"/>
          <p:cNvSpPr txBox="1">
            <a:spLocks noGrp="1"/>
          </p:cNvSpPr>
          <p:nvPr>
            <p:ph type="body" idx="2"/>
          </p:nvPr>
        </p:nvSpPr>
        <p:spPr>
          <a:xfrm>
            <a:off x="498348" y="1183333"/>
            <a:ext cx="4839133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1600" b="0">
                <a:solidFill>
                  <a:srgbClr val="FFCC0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cxnSp>
        <p:nvCxnSpPr>
          <p:cNvPr id="5" name="Google Shape;123;p4">
            <a:extLst>
              <a:ext uri="{FF2B5EF4-FFF2-40B4-BE49-F238E27FC236}">
                <a16:creationId xmlns:a16="http://schemas.microsoft.com/office/drawing/2014/main" id="{386A2E9B-49AB-4B72-A7A2-0A4BD64ED2F9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5486401" y="2093802"/>
            <a:ext cx="0" cy="3077029"/>
          </a:xfrm>
          <a:prstGeom prst="straightConnector1">
            <a:avLst/>
          </a:prstGeom>
          <a:noFill/>
          <a:ln w="19050" cap="rnd" cmpd="sng">
            <a:solidFill>
              <a:schemeClr val="bg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7" name="Google Shape;35;p37">
            <a:extLst>
              <a:ext uri="{FF2B5EF4-FFF2-40B4-BE49-F238E27FC236}">
                <a16:creationId xmlns:a16="http://schemas.microsoft.com/office/drawing/2014/main" id="{2C84B943-579E-4869-9491-3DFEEE8F0C6C}"/>
              </a:ext>
            </a:extLst>
          </p:cNvPr>
          <p:cNvSpPr txBox="1">
            <a:spLocks noGrp="1"/>
          </p:cNvSpPr>
          <p:nvPr>
            <p:ph type="body" idx="11"/>
          </p:nvPr>
        </p:nvSpPr>
        <p:spPr>
          <a:xfrm>
            <a:off x="5626288" y="1183332"/>
            <a:ext cx="4839133" cy="52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Trebuchet MS"/>
              <a:buNone/>
              <a:defRPr sz="1600" b="0">
                <a:solidFill>
                  <a:srgbClr val="FFCC00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Calibri" panose="020F0502020204030204" pitchFamily="34" charset="0"/>
                <a:sym typeface="Trebuchet MS"/>
              </a:defRPr>
            </a:lvl1pPr>
            <a:lvl2pPr marL="914400" lvl="1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2286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22860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sz="28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90AD65-4793-4A5D-9C1A-748603A73E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8475" y="577850"/>
            <a:ext cx="4838700" cy="604838"/>
          </a:xfrm>
        </p:spPr>
        <p:txBody>
          <a:bodyPr/>
          <a:lstStyle>
            <a:lvl1pPr algn="ctr">
              <a:defRPr sz="2800" b="1">
                <a:latin typeface="Trebuchet MS" panose="020B060302020202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A63EFD4-8F93-45FB-9E00-E1DA251C7B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25982" y="577850"/>
            <a:ext cx="4838700" cy="604838"/>
          </a:xfrm>
        </p:spPr>
        <p:txBody>
          <a:bodyPr/>
          <a:lstStyle>
            <a:lvl1pPr algn="ctr">
              <a:defRPr sz="2800" b="1">
                <a:latin typeface="Trebuchet MS" panose="020B060302020202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09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2"/>
          <p:cNvSpPr txBox="1">
            <a:spLocks noGrp="1"/>
          </p:cNvSpPr>
          <p:nvPr>
            <p:ph type="title"/>
          </p:nvPr>
        </p:nvSpPr>
        <p:spPr>
          <a:xfrm>
            <a:off x="499743" y="653532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14" name="Google Shape;14;p32"/>
          <p:cNvSpPr txBox="1">
            <a:spLocks noGrp="1"/>
          </p:cNvSpPr>
          <p:nvPr>
            <p:ph type="body" idx="1"/>
          </p:nvPr>
        </p:nvSpPr>
        <p:spPr>
          <a:xfrm>
            <a:off x="517402" y="2002367"/>
            <a:ext cx="9948931" cy="39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 dirty="0"/>
          </a:p>
        </p:txBody>
      </p:sp>
      <p:sp>
        <p:nvSpPr>
          <p:cNvPr id="15" name="Google Shape;15;p32"/>
          <p:cNvSpPr txBox="1"/>
          <p:nvPr/>
        </p:nvSpPr>
        <p:spPr>
          <a:xfrm>
            <a:off x="9762254" y="5831286"/>
            <a:ext cx="321027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Calibri" panose="020F0502020204030204" pitchFamily="34" charset="0"/>
                <a:ea typeface="Trebuchet MS"/>
                <a:cs typeface="Calibri" panose="020F0502020204030204" pitchFamily="34" charset="0"/>
                <a:sym typeface="Trebuchet MS"/>
              </a:rPr>
              <a:t>‹#›</a:t>
            </a:fld>
            <a:r>
              <a:rPr lang="en-US" sz="1050" b="0" i="0" u="none" strike="noStrike" cap="none" dirty="0">
                <a:solidFill>
                  <a:srgbClr val="12FEB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050" b="0" i="0" u="none" strike="noStrike" cap="none" dirty="0">
              <a:solidFill>
                <a:srgbClr val="12FEB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47CF1D-0362-3D80-91AD-35C2D939EFFC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175443" y="5844924"/>
            <a:ext cx="698529" cy="19153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65" r:id="rId4"/>
    <p:sldLayoutId id="2147483666" r:id="rId5"/>
    <p:sldLayoutId id="2147483674" r:id="rId6"/>
    <p:sldLayoutId id="2147483675" r:id="rId7"/>
    <p:sldLayoutId id="2147483679" r:id="rId8"/>
    <p:sldLayoutId id="2147483681" r:id="rId9"/>
    <p:sldLayoutId id="2147483677" r:id="rId10"/>
    <p:sldLayoutId id="2147483678" r:id="rId11"/>
    <p:sldLayoutId id="2147483667" r:id="rId12"/>
    <p:sldLayoutId id="2147483668" r:id="rId13"/>
    <p:sldLayoutId id="2147483669" r:id="rId14"/>
    <p:sldLayoutId id="2147483670" r:id="rId15"/>
    <p:sldLayoutId id="2147483690" r:id="rId16"/>
    <p:sldLayoutId id="2147483671" r:id="rId17"/>
    <p:sldLayoutId id="2147483672" r:id="rId18"/>
    <p:sldLayoutId id="2147483680" r:id="rId19"/>
    <p:sldLayoutId id="2147483689" r:id="rId20"/>
    <p:sldLayoutId id="2147483692" r:id="rId21"/>
    <p:sldLayoutId id="2147483695" r:id="rId22"/>
    <p:sldLayoutId id="2147483673" r:id="rId2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oblizz/neoblizz/wiki" TargetMode="Externa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>
            <a:spLocks noGrp="1"/>
          </p:cNvSpPr>
          <p:nvPr>
            <p:ph type="subTitle" idx="1"/>
          </p:nvPr>
        </p:nvSpPr>
        <p:spPr>
          <a:xfrm>
            <a:off x="520850" y="5675379"/>
            <a:ext cx="8700706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>
              <a:spcBef>
                <a:spcPts val="0"/>
              </a:spcBef>
              <a:buSzPts val="1600"/>
            </a:pPr>
            <a:r>
              <a:rPr lang="en-US" sz="1600" b="1" dirty="0"/>
              <a:t>Muhammad Osama</a:t>
            </a:r>
            <a:r>
              <a:rPr lang="en-US" sz="1600" dirty="0"/>
              <a:t> [mosama@ucdavis.edu]</a:t>
            </a:r>
            <a:endParaRPr dirty="0"/>
          </a:p>
        </p:txBody>
      </p:sp>
      <p:sp>
        <p:nvSpPr>
          <p:cNvPr id="71" name="Google Shape;71;p1"/>
          <p:cNvSpPr txBox="1">
            <a:spLocks noGrp="1"/>
          </p:cNvSpPr>
          <p:nvPr>
            <p:ph type="title"/>
          </p:nvPr>
        </p:nvSpPr>
        <p:spPr>
          <a:xfrm>
            <a:off x="481661" y="3980014"/>
            <a:ext cx="9711209" cy="1578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800" dirty="0"/>
              <a:t>HOW </a:t>
            </a:r>
            <a:r>
              <a:rPr lang="en-US" sz="4800" b="1" u="sng" dirty="0"/>
              <a:t>NOT</a:t>
            </a:r>
            <a:r>
              <a:rPr lang="en-US" sz="4800" dirty="0"/>
              <a:t> TO</a:t>
            </a:r>
            <a:r>
              <a:rPr lang="en-US" sz="7200" dirty="0"/>
              <a:t> </a:t>
            </a:r>
            <a:br>
              <a:rPr lang="en-US" sz="7200" dirty="0"/>
            </a:br>
            <a:r>
              <a:rPr lang="en-US" sz="7200" dirty="0"/>
              <a:t>PROGRAM YOUR GPUS.</a:t>
            </a:r>
            <a:br>
              <a:rPr lang="en-US" sz="4400" dirty="0"/>
            </a:br>
            <a:r>
              <a:rPr lang="en-US" sz="1800" dirty="0"/>
              <a:t>BASED ON MY DISSERTATION WORK “</a:t>
            </a:r>
            <a:r>
              <a:rPr lang="en-US" sz="1800" b="1" dirty="0"/>
              <a:t>LOAD BALANCING ON THE GPU</a:t>
            </a:r>
            <a:r>
              <a:rPr lang="en-US" sz="1800" dirty="0"/>
              <a:t>”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D884F-1DEC-87C1-361F-B81AF7351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959" y="182929"/>
            <a:ext cx="2362200" cy="647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N = 1&lt;&lt;20;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float* x; float* y;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(&amp;x, N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(&amp;y, N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(x, 1.0f, N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(y, 2.0f, N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(N –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+ 1) /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&gt;&gt;&gt;(N, 2.0f, x, y);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schemeClr val="bg2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(x);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(y);</a:t>
            </a:r>
            <a:endParaRPr lang="en-US" sz="1800" kern="1200" dirty="0">
              <a:solidFill>
                <a:schemeClr val="bg2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298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DEAB2-DB0A-42DC-90E0-CAA5E8E71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Everything else.</a:t>
            </a:r>
          </a:p>
        </p:txBody>
      </p:sp>
    </p:spTree>
    <p:extLst>
      <p:ext uri="{BB962C8B-B14F-4D97-AF65-F5344CB8AC3E}">
        <p14:creationId xmlns:p14="http://schemas.microsoft.com/office/powerpoint/2010/main" val="4196650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E791-0861-FE1C-ADB2-9F6ABD32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3C655-21FF-EB9C-9599-ACE8D218C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latin typeface="Consolas" panose="020B0609020204030204" pitchFamily="49" charset="0"/>
              </a:rPr>
              <a:t>thrust </a:t>
            </a:r>
            <a:r>
              <a:rPr lang="en-US" dirty="0"/>
              <a:t>when you can.</a:t>
            </a:r>
          </a:p>
          <a:p>
            <a:r>
              <a:rPr lang="en-US" dirty="0">
                <a:solidFill>
                  <a:schemeClr val="tx1"/>
                </a:solidFill>
              </a:rPr>
              <a:t>You’ll be tempted to write your own “heterogeneous” array (CPU/GPU). </a:t>
            </a:r>
            <a:r>
              <a:rPr lang="en-US" b="1" dirty="0">
                <a:solidFill>
                  <a:schemeClr val="tx1"/>
                </a:solidFill>
              </a:rPr>
              <a:t>Don’t.</a:t>
            </a:r>
          </a:p>
          <a:p>
            <a:r>
              <a:rPr lang="en-US" dirty="0">
                <a:solidFill>
                  <a:schemeClr val="tx1"/>
                </a:solidFill>
              </a:rPr>
              <a:t>CUDA error reporting is terrible. </a:t>
            </a:r>
            <a:r>
              <a:rPr lang="en-US" b="1" dirty="0">
                <a:solidFill>
                  <a:schemeClr val="tx1"/>
                </a:solidFill>
              </a:rPr>
              <a:t>Good luck.</a:t>
            </a:r>
          </a:p>
          <a:p>
            <a:r>
              <a:rPr lang="en-US" dirty="0">
                <a:solidFill>
                  <a:schemeClr val="tx1"/>
                </a:solidFill>
              </a:rPr>
              <a:t>Spend a few days learning Nsight (System and Compute).</a:t>
            </a:r>
          </a:p>
          <a:p>
            <a:r>
              <a:rPr lang="en-US" dirty="0">
                <a:solidFill>
                  <a:schemeClr val="tx1"/>
                </a:solidFill>
              </a:rPr>
              <a:t>Don’t write your own binary search.</a:t>
            </a:r>
          </a:p>
          <a:p>
            <a:r>
              <a:rPr lang="en-US" dirty="0">
                <a:solidFill>
                  <a:schemeClr val="tx1"/>
                </a:solidFill>
              </a:rPr>
              <a:t>Use GitHub, </a:t>
            </a:r>
            <a:r>
              <a:rPr lang="en-US" dirty="0" err="1">
                <a:solidFill>
                  <a:schemeClr val="tx1"/>
                </a:solidFill>
              </a:rPr>
              <a:t>Doxygen</a:t>
            </a:r>
            <a:r>
              <a:rPr lang="en-US" dirty="0">
                <a:solidFill>
                  <a:schemeClr val="tx1"/>
                </a:solidFill>
              </a:rPr>
              <a:t>, GitHub actions (CI) and </a:t>
            </a:r>
            <a:r>
              <a:rPr lang="en-US" dirty="0" err="1">
                <a:solidFill>
                  <a:schemeClr val="tx1"/>
                </a:solidFill>
              </a:rPr>
              <a:t>Googletests</a:t>
            </a:r>
            <a:r>
              <a:rPr lang="en-US" dirty="0">
                <a:solidFill>
                  <a:schemeClr val="tx1"/>
                </a:solidFill>
              </a:rPr>
              <a:t> (Unit testing).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59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N = 1&lt;&lt;20;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float* x; float* y;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(&amp;x, N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(&amp;y, N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(x, 1.0f, N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(y, 2.0f, N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(N –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+ 1) /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&gt;&gt;&gt;(N, 2.0f, x, y);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schemeClr val="bg2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(x);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(y);</a:t>
            </a:r>
            <a:endParaRPr lang="en-US" sz="1800" kern="1200" dirty="0">
              <a:solidFill>
                <a:schemeClr val="bg2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D0DC09-CCA6-D973-3B2D-020C2F442BE6}"/>
              </a:ext>
            </a:extLst>
          </p:cNvPr>
          <p:cNvSpPr/>
          <p:nvPr/>
        </p:nvSpPr>
        <p:spPr>
          <a:xfrm>
            <a:off x="4224433" y="4676774"/>
            <a:ext cx="2822776" cy="7534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Trebuchet MS" panose="020B0603020202020204" pitchFamily="34" charset="0"/>
              </a:rPr>
              <a:t>You are going to forget to free the memory.</a:t>
            </a:r>
            <a:endParaRPr lang="en-US" sz="1800" i="1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762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std::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size_t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N = 1&lt;&lt;20;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thrust::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device_vector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</a:t>
            </a: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 x(N, 1.0f);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thrust::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device_vector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</a:t>
            </a: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 y(N, 2.0f);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2 * SMs;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&gt;&gt;&gt;(N, 2.0f,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x.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data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(),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y.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data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());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33FB35-0B5D-F469-5137-C61458FF1536}"/>
              </a:ext>
            </a:extLst>
          </p:cNvPr>
          <p:cNvSpPr/>
          <p:nvPr/>
        </p:nvSpPr>
        <p:spPr>
          <a:xfrm>
            <a:off x="6081808" y="2581274"/>
            <a:ext cx="2033492" cy="753463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>
                <a:latin typeface="Trebuchet MS" panose="020B0603020202020204" pitchFamily="34" charset="0"/>
              </a:rPr>
              <a:t>Smart memory. No free required.</a:t>
            </a:r>
          </a:p>
        </p:txBody>
      </p:sp>
    </p:spTree>
    <p:extLst>
      <p:ext uri="{BB962C8B-B14F-4D97-AF65-F5344CB8AC3E}">
        <p14:creationId xmlns:p14="http://schemas.microsoft.com/office/powerpoint/2010/main" val="1275246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E791-0861-FE1C-ADB2-9F6ABD32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3C655-21FF-EB9C-9599-ACE8D218C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thrust </a:t>
            </a:r>
            <a:r>
              <a:rPr lang="en-US" dirty="0">
                <a:solidFill>
                  <a:schemeClr val="tx1"/>
                </a:solidFill>
              </a:rPr>
              <a:t>when you can.</a:t>
            </a:r>
          </a:p>
          <a:p>
            <a:r>
              <a:rPr lang="en-US" dirty="0"/>
              <a:t>You’ll be tempted to write your own “heterogeneous” array (CPU/GPU). </a:t>
            </a:r>
            <a:r>
              <a:rPr lang="en-US" b="1" dirty="0"/>
              <a:t>Don’t.</a:t>
            </a:r>
          </a:p>
          <a:p>
            <a:r>
              <a:rPr lang="en-US" dirty="0">
                <a:solidFill>
                  <a:schemeClr val="tx1"/>
                </a:solidFill>
              </a:rPr>
              <a:t>CUDA error reporting is terrible. </a:t>
            </a:r>
            <a:r>
              <a:rPr lang="en-US" b="1" dirty="0">
                <a:solidFill>
                  <a:schemeClr val="tx1"/>
                </a:solidFill>
              </a:rPr>
              <a:t>Good luck.</a:t>
            </a:r>
          </a:p>
          <a:p>
            <a:r>
              <a:rPr lang="en-US" dirty="0">
                <a:solidFill>
                  <a:schemeClr val="tx1"/>
                </a:solidFill>
              </a:rPr>
              <a:t>Spend a few days learning Nsight (System and Compute).</a:t>
            </a:r>
          </a:p>
          <a:p>
            <a:r>
              <a:rPr lang="en-US" dirty="0">
                <a:solidFill>
                  <a:schemeClr val="tx1"/>
                </a:solidFill>
              </a:rPr>
              <a:t>Don’t write your own binary search.</a:t>
            </a:r>
          </a:p>
          <a:p>
            <a:r>
              <a:rPr lang="en-US" dirty="0">
                <a:solidFill>
                  <a:schemeClr val="tx1"/>
                </a:solidFill>
              </a:rPr>
              <a:t>Use GitHub, </a:t>
            </a:r>
            <a:r>
              <a:rPr lang="en-US" dirty="0" err="1">
                <a:solidFill>
                  <a:schemeClr val="tx1"/>
                </a:solidFill>
              </a:rPr>
              <a:t>Doxygen</a:t>
            </a:r>
            <a:r>
              <a:rPr lang="en-US" dirty="0">
                <a:solidFill>
                  <a:schemeClr val="tx1"/>
                </a:solidFill>
              </a:rPr>
              <a:t>, GitHub actions (CI) and </a:t>
            </a:r>
            <a:r>
              <a:rPr lang="en-US" dirty="0" err="1">
                <a:solidFill>
                  <a:schemeClr val="tx1"/>
                </a:solidFill>
              </a:rPr>
              <a:t>Googletests</a:t>
            </a:r>
            <a:r>
              <a:rPr lang="en-US" dirty="0">
                <a:solidFill>
                  <a:schemeClr val="tx1"/>
                </a:solidFill>
              </a:rPr>
              <a:t> (Unit testing).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284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E791-0861-FE1C-ADB2-9F6ABD32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3C655-21FF-EB9C-9599-ACE8D218C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thrust </a:t>
            </a:r>
            <a:r>
              <a:rPr lang="en-US" dirty="0">
                <a:solidFill>
                  <a:schemeClr val="tx1"/>
                </a:solidFill>
              </a:rPr>
              <a:t>when you can.</a:t>
            </a:r>
          </a:p>
          <a:p>
            <a:r>
              <a:rPr lang="en-US" dirty="0">
                <a:solidFill>
                  <a:schemeClr val="tx1"/>
                </a:solidFill>
              </a:rPr>
              <a:t>You’ll be tempted to write your own “heterogeneous” array (CPU/GPU). </a:t>
            </a:r>
            <a:r>
              <a:rPr lang="en-US" b="1" dirty="0">
                <a:solidFill>
                  <a:schemeClr val="tx1"/>
                </a:solidFill>
              </a:rPr>
              <a:t>Don’t.</a:t>
            </a:r>
          </a:p>
          <a:p>
            <a:r>
              <a:rPr lang="en-US" dirty="0"/>
              <a:t>CUDA error reporting is terrible. </a:t>
            </a:r>
            <a:r>
              <a:rPr lang="en-US" b="1" dirty="0"/>
              <a:t>Good luck.</a:t>
            </a:r>
          </a:p>
          <a:p>
            <a:r>
              <a:rPr lang="en-US" dirty="0">
                <a:solidFill>
                  <a:schemeClr val="tx1"/>
                </a:solidFill>
              </a:rPr>
              <a:t>Spend a few days learning Nsight (System and Compute).</a:t>
            </a:r>
          </a:p>
          <a:p>
            <a:r>
              <a:rPr lang="en-US" dirty="0">
                <a:solidFill>
                  <a:schemeClr val="tx1"/>
                </a:solidFill>
              </a:rPr>
              <a:t>Don’t write your own binary search.</a:t>
            </a:r>
          </a:p>
          <a:p>
            <a:r>
              <a:rPr lang="en-US" dirty="0">
                <a:solidFill>
                  <a:schemeClr val="tx1"/>
                </a:solidFill>
              </a:rPr>
              <a:t>Use GitHub, </a:t>
            </a:r>
            <a:r>
              <a:rPr lang="en-US" dirty="0" err="1">
                <a:solidFill>
                  <a:schemeClr val="tx1"/>
                </a:solidFill>
              </a:rPr>
              <a:t>Doxygen</a:t>
            </a:r>
            <a:r>
              <a:rPr lang="en-US" dirty="0">
                <a:solidFill>
                  <a:schemeClr val="tx1"/>
                </a:solidFill>
              </a:rPr>
              <a:t>, GitHub actions (CI) and </a:t>
            </a:r>
            <a:r>
              <a:rPr lang="en-US" dirty="0" err="1">
                <a:solidFill>
                  <a:schemeClr val="tx1"/>
                </a:solidFill>
              </a:rPr>
              <a:t>Googletests</a:t>
            </a:r>
            <a:r>
              <a:rPr lang="en-US" dirty="0">
                <a:solidFill>
                  <a:schemeClr val="tx1"/>
                </a:solidFill>
              </a:rPr>
              <a:t> (Unit testing).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399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E791-0861-FE1C-ADB2-9F6ABD32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3C655-21FF-EB9C-9599-ACE8D218C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thrust </a:t>
            </a:r>
            <a:r>
              <a:rPr lang="en-US" dirty="0">
                <a:solidFill>
                  <a:schemeClr val="tx1"/>
                </a:solidFill>
              </a:rPr>
              <a:t>when you can.</a:t>
            </a:r>
          </a:p>
          <a:p>
            <a:r>
              <a:rPr lang="en-US" dirty="0">
                <a:solidFill>
                  <a:schemeClr val="tx1"/>
                </a:solidFill>
              </a:rPr>
              <a:t>You’ll be tempted to write your own “heterogeneous” array (CPU/GPU). </a:t>
            </a:r>
            <a:r>
              <a:rPr lang="en-US" b="1" dirty="0">
                <a:solidFill>
                  <a:schemeClr val="tx1"/>
                </a:solidFill>
              </a:rPr>
              <a:t>Don’t.</a:t>
            </a:r>
          </a:p>
          <a:p>
            <a:r>
              <a:rPr lang="en-US" dirty="0">
                <a:solidFill>
                  <a:schemeClr val="tx1"/>
                </a:solidFill>
              </a:rPr>
              <a:t>CUDA error reporting is terrible. </a:t>
            </a:r>
            <a:r>
              <a:rPr lang="en-US" b="1" dirty="0">
                <a:solidFill>
                  <a:schemeClr val="tx1"/>
                </a:solidFill>
              </a:rPr>
              <a:t>Good luck.</a:t>
            </a:r>
          </a:p>
          <a:p>
            <a:r>
              <a:rPr lang="en-US" dirty="0"/>
              <a:t>Spend a few days learning Nsight (System and Compute).</a:t>
            </a:r>
          </a:p>
          <a:p>
            <a:r>
              <a:rPr lang="en-US" dirty="0">
                <a:solidFill>
                  <a:schemeClr val="tx1"/>
                </a:solidFill>
              </a:rPr>
              <a:t>Don’t write your own binary search.</a:t>
            </a:r>
          </a:p>
          <a:p>
            <a:r>
              <a:rPr lang="en-US" dirty="0">
                <a:solidFill>
                  <a:schemeClr val="tx1"/>
                </a:solidFill>
              </a:rPr>
              <a:t>Use GitHub, </a:t>
            </a:r>
            <a:r>
              <a:rPr lang="en-US" dirty="0" err="1">
                <a:solidFill>
                  <a:schemeClr val="tx1"/>
                </a:solidFill>
              </a:rPr>
              <a:t>Doxygen</a:t>
            </a:r>
            <a:r>
              <a:rPr lang="en-US" dirty="0">
                <a:solidFill>
                  <a:schemeClr val="tx1"/>
                </a:solidFill>
              </a:rPr>
              <a:t>, GitHub actions (CI) and </a:t>
            </a:r>
            <a:r>
              <a:rPr lang="en-US" dirty="0" err="1">
                <a:solidFill>
                  <a:schemeClr val="tx1"/>
                </a:solidFill>
              </a:rPr>
              <a:t>Googletests</a:t>
            </a:r>
            <a:r>
              <a:rPr lang="en-US" dirty="0">
                <a:solidFill>
                  <a:schemeClr val="tx1"/>
                </a:solidFill>
              </a:rPr>
              <a:t> (Unit testing).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2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E791-0861-FE1C-ADB2-9F6ABD32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3C655-21FF-EB9C-9599-ACE8D218C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thrust </a:t>
            </a:r>
            <a:r>
              <a:rPr lang="en-US" dirty="0">
                <a:solidFill>
                  <a:schemeClr val="tx1"/>
                </a:solidFill>
              </a:rPr>
              <a:t>when you can.</a:t>
            </a:r>
          </a:p>
          <a:p>
            <a:r>
              <a:rPr lang="en-US" dirty="0">
                <a:solidFill>
                  <a:schemeClr val="tx1"/>
                </a:solidFill>
              </a:rPr>
              <a:t>You’ll be tempted to write your own “heterogeneous” array (CPU/GPU). </a:t>
            </a:r>
            <a:r>
              <a:rPr lang="en-US" b="1" dirty="0">
                <a:solidFill>
                  <a:schemeClr val="tx1"/>
                </a:solidFill>
              </a:rPr>
              <a:t>Don’t.</a:t>
            </a:r>
          </a:p>
          <a:p>
            <a:r>
              <a:rPr lang="en-US" dirty="0">
                <a:solidFill>
                  <a:schemeClr val="tx1"/>
                </a:solidFill>
              </a:rPr>
              <a:t>CUDA error reporting is terrible. </a:t>
            </a:r>
            <a:r>
              <a:rPr lang="en-US" b="1" dirty="0">
                <a:solidFill>
                  <a:schemeClr val="tx1"/>
                </a:solidFill>
              </a:rPr>
              <a:t>Good luck.</a:t>
            </a:r>
          </a:p>
          <a:p>
            <a:r>
              <a:rPr lang="en-US" dirty="0">
                <a:solidFill>
                  <a:schemeClr val="tx1"/>
                </a:solidFill>
              </a:rPr>
              <a:t>Spend a few days learning Nsight (System and Compute).</a:t>
            </a:r>
          </a:p>
          <a:p>
            <a:r>
              <a:rPr lang="en-US" dirty="0"/>
              <a:t>Don’t write your own binary search.</a:t>
            </a:r>
          </a:p>
          <a:p>
            <a:r>
              <a:rPr lang="en-US" dirty="0">
                <a:solidFill>
                  <a:schemeClr val="tx1"/>
                </a:solidFill>
              </a:rPr>
              <a:t>Use GitHub, </a:t>
            </a:r>
            <a:r>
              <a:rPr lang="en-US" dirty="0" err="1">
                <a:solidFill>
                  <a:schemeClr val="tx1"/>
                </a:solidFill>
              </a:rPr>
              <a:t>Doxygen</a:t>
            </a:r>
            <a:r>
              <a:rPr lang="en-US" dirty="0">
                <a:solidFill>
                  <a:schemeClr val="tx1"/>
                </a:solidFill>
              </a:rPr>
              <a:t>, GitHub actions (CI) and </a:t>
            </a:r>
            <a:r>
              <a:rPr lang="en-US" dirty="0" err="1">
                <a:solidFill>
                  <a:schemeClr val="tx1"/>
                </a:solidFill>
              </a:rPr>
              <a:t>Googletests</a:t>
            </a:r>
            <a:r>
              <a:rPr lang="en-US" dirty="0">
                <a:solidFill>
                  <a:schemeClr val="tx1"/>
                </a:solidFill>
              </a:rPr>
              <a:t> (Unit testing).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435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__device__ __host__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binary_search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* array,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x,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low,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high)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while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(low &lt;= high)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mid = (low + high) / </a:t>
            </a:r>
            <a:r>
              <a:rPr lang="en-US" sz="18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2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(array[mid] == x)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return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mid;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(array[mid] &lt; x)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low = mid + </a:t>
            </a:r>
            <a:r>
              <a:rPr lang="en-US" sz="18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1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else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high = mid - </a:t>
            </a:r>
            <a:r>
              <a:rPr lang="en-US" sz="18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1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return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-</a:t>
            </a:r>
            <a:r>
              <a:rPr lang="en-US" sz="18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1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  <a:endParaRPr lang="en-US" sz="1800" kern="1200" dirty="0">
              <a:solidFill>
                <a:schemeClr val="bg2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558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__device__ __host__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binary_search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* array,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x,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low,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high)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while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(low &lt;= high)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mid = (low + high) / 2;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(array[mid] == x)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return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mid;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(array[mid] &lt; x)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low = mid + </a:t>
            </a:r>
            <a:r>
              <a:rPr lang="en-US" sz="18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1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else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high = mid - </a:t>
            </a:r>
            <a:r>
              <a:rPr lang="en-US" sz="18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1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return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-</a:t>
            </a:r>
            <a:r>
              <a:rPr lang="en-US" sz="18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1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  <a:endParaRPr lang="en-US" sz="1800" kern="1200" dirty="0">
              <a:solidFill>
                <a:schemeClr val="bg2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253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N = 1&lt;&lt;20;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float* x; float* y;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(&amp;x,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(&amp;y,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(x, 1.0f,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(y, 2.0f,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(N –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+ 1) /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&gt;&gt;&gt;(N, 2.0f, x, y);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00150" algn="l"/>
                <a:tab pos="4227513" algn="l"/>
              </a:tabLst>
              <a:defRPr/>
            </a:pP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(x);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(y);</a:t>
            </a:r>
          </a:p>
        </p:txBody>
      </p:sp>
    </p:spTree>
    <p:extLst>
      <p:ext uri="{BB962C8B-B14F-4D97-AF65-F5344CB8AC3E}">
        <p14:creationId xmlns:p14="http://schemas.microsoft.com/office/powerpoint/2010/main" val="2761289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__device__ __host__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binary_search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* array,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x,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low,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high)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while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(low &lt;= high)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mid = low + (high - low) / 2;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(array[mid] == x)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return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mid;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if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(array[mid] &lt; x)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low = mid + </a:t>
            </a:r>
            <a:r>
              <a:rPr lang="en-US" sz="18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1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else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high = mid - </a:t>
            </a:r>
            <a:r>
              <a:rPr lang="en-US" sz="18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1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return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-</a:t>
            </a:r>
            <a:r>
              <a:rPr lang="en-US" sz="1800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1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  <a:endParaRPr lang="en-US" sz="1800" kern="1200" dirty="0">
              <a:solidFill>
                <a:schemeClr val="bg2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329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AE791-0861-FE1C-ADB2-9F6ABD32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3C655-21FF-EB9C-9599-ACE8D218C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thrust </a:t>
            </a:r>
            <a:r>
              <a:rPr lang="en-US" dirty="0">
                <a:solidFill>
                  <a:schemeClr val="tx1"/>
                </a:solidFill>
              </a:rPr>
              <a:t>when you can.</a:t>
            </a:r>
          </a:p>
          <a:p>
            <a:r>
              <a:rPr lang="en-US" dirty="0">
                <a:solidFill>
                  <a:schemeClr val="tx1"/>
                </a:solidFill>
              </a:rPr>
              <a:t>You’ll be tempted to write your own “heterogeneous” array (CPU/GPU). </a:t>
            </a:r>
            <a:r>
              <a:rPr lang="en-US" b="1" dirty="0">
                <a:solidFill>
                  <a:schemeClr val="tx1"/>
                </a:solidFill>
              </a:rPr>
              <a:t>Don’t.</a:t>
            </a:r>
          </a:p>
          <a:p>
            <a:r>
              <a:rPr lang="en-US" dirty="0">
                <a:solidFill>
                  <a:schemeClr val="tx1"/>
                </a:solidFill>
              </a:rPr>
              <a:t>CUDA error reporting is terrible. </a:t>
            </a:r>
            <a:r>
              <a:rPr lang="en-US" b="1" dirty="0">
                <a:solidFill>
                  <a:schemeClr val="tx1"/>
                </a:solidFill>
              </a:rPr>
              <a:t>Good luck.</a:t>
            </a:r>
          </a:p>
          <a:p>
            <a:r>
              <a:rPr lang="en-US" dirty="0">
                <a:solidFill>
                  <a:schemeClr val="tx1"/>
                </a:solidFill>
              </a:rPr>
              <a:t>Spend a few days learning Nsight (System and Compute).</a:t>
            </a:r>
          </a:p>
          <a:p>
            <a:r>
              <a:rPr lang="en-US" dirty="0">
                <a:solidFill>
                  <a:schemeClr val="tx1"/>
                </a:solidFill>
              </a:rPr>
              <a:t>Don’t write your own binary search.</a:t>
            </a:r>
          </a:p>
          <a:p>
            <a:r>
              <a:rPr lang="en-US" dirty="0"/>
              <a:t>Use GitHub, </a:t>
            </a:r>
            <a:r>
              <a:rPr lang="en-US" dirty="0" err="1"/>
              <a:t>Doxygen</a:t>
            </a:r>
            <a:r>
              <a:rPr lang="en-US" dirty="0"/>
              <a:t>, GitHub actions (CI) and </a:t>
            </a:r>
            <a:r>
              <a:rPr lang="en-US" dirty="0" err="1"/>
              <a:t>Googletests</a:t>
            </a:r>
            <a:r>
              <a:rPr lang="en-US" dirty="0"/>
              <a:t> (Unit testing).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788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49480B-462E-9A6C-90A7-C6F1DEBBA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517444" cy="6172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C777BF-AD8F-B490-374A-9A39955EE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403" y="0"/>
            <a:ext cx="6677397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77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7260A2-8941-62A5-A36E-825DCB79C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4443" y="-24839"/>
            <a:ext cx="12473103" cy="62218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A60FF1-4824-2F23-E6D0-2BCD1399D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100" y="0"/>
            <a:ext cx="6151897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38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729586-59BE-7CE2-792C-6D645F0F50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>
                <a:hlinkClick r:id="rId2"/>
              </a:rPr>
              <a:t>https://github.com/neoblizz/neoblizz/wiki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711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422EB-27FC-2A27-6ACF-2A52E0B89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B3B3B3"/>
              </a:buClr>
              <a:buSzPts val="2000"/>
              <a:buFont typeface="Trebuchet MS"/>
              <a:buNone/>
              <a:tabLst/>
              <a:defRPr/>
            </a:pPr>
            <a:r>
              <a:rPr kumimoji="0" lang="en-US" sz="6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cs typeface="Calibri" panose="020F0502020204030204" pitchFamily="34" charset="0"/>
                <a:sym typeface="Trebuchet MS"/>
              </a:rPr>
              <a:t>CUDA 301</a:t>
            </a:r>
            <a:r>
              <a:rPr kumimoji="0" lang="en-US" sz="60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cs typeface="Calibri" panose="020F0502020204030204" pitchFamily="34" charset="0"/>
                <a:sym typeface="Trebuchet MS"/>
              </a:rPr>
              <a:t>.</a:t>
            </a:r>
            <a:endParaRPr lang="en-US" dirty="0"/>
          </a:p>
          <a:p>
            <a:pPr algn="ctr"/>
            <a:r>
              <a:rPr lang="en-US" dirty="0"/>
              <a:t>Solve Multi-GPUs and Multi-Node.</a:t>
            </a:r>
            <a:endParaRPr lang="en-US" sz="1600" i="0" dirty="0"/>
          </a:p>
        </p:txBody>
      </p:sp>
    </p:spTree>
    <p:extLst>
      <p:ext uri="{BB962C8B-B14F-4D97-AF65-F5344CB8AC3E}">
        <p14:creationId xmlns:p14="http://schemas.microsoft.com/office/powerpoint/2010/main" val="1264690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422EB-27FC-2A27-6ACF-2A52E0B89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B3B3B3"/>
              </a:buClr>
              <a:buSzPts val="2000"/>
              <a:buFont typeface="Trebuchet MS"/>
              <a:buNone/>
              <a:tabLst/>
              <a:defRPr/>
            </a:pPr>
            <a:r>
              <a:rPr kumimoji="0" lang="en-US" sz="6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cs typeface="Calibri" panose="020F0502020204030204" pitchFamily="34" charset="0"/>
                <a:sym typeface="Trebuchet MS"/>
              </a:rPr>
              <a:t>CUDA 301</a:t>
            </a:r>
            <a:r>
              <a:rPr kumimoji="0" lang="en-US" sz="60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cs typeface="Calibri" panose="020F0502020204030204" pitchFamily="34" charset="0"/>
                <a:sym typeface="Trebuchet MS"/>
              </a:rPr>
              <a:t>.</a:t>
            </a:r>
            <a:endParaRPr lang="en-US" dirty="0"/>
          </a:p>
          <a:p>
            <a:pPr algn="ctr"/>
            <a:r>
              <a:rPr lang="en-US" dirty="0"/>
              <a:t>Solve Multi-GPUs and Multi-Node.</a:t>
            </a:r>
          </a:p>
          <a:p>
            <a:pPr algn="ctr"/>
            <a:r>
              <a:rPr lang="en-US" sz="1600" b="1" i="0" dirty="0">
                <a:solidFill>
                  <a:srgbClr val="FFC000"/>
                </a:solidFill>
              </a:rPr>
              <a:t>You got this.</a:t>
            </a:r>
          </a:p>
        </p:txBody>
      </p:sp>
    </p:spTree>
    <p:extLst>
      <p:ext uri="{BB962C8B-B14F-4D97-AF65-F5344CB8AC3E}">
        <p14:creationId xmlns:p14="http://schemas.microsoft.com/office/powerpoint/2010/main" val="2520405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C829BD-7F26-92FD-1F6E-7D6970D87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391467"/>
            <a:ext cx="9976104" cy="590931"/>
          </a:xfrm>
        </p:spPr>
        <p:txBody>
          <a:bodyPr/>
          <a:lstStyle/>
          <a:p>
            <a:r>
              <a:rPr lang="en-US" dirty="0"/>
              <a:t>THANK YOU ALL!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DF6C3B-DDB8-B18B-6D52-A79237BC177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76363" y="2016125"/>
            <a:ext cx="7881937" cy="213995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John D. Owens</a:t>
            </a:r>
          </a:p>
          <a:p>
            <a:r>
              <a:rPr lang="en-US" dirty="0" err="1">
                <a:solidFill>
                  <a:schemeClr val="bg1"/>
                </a:solidFill>
              </a:rPr>
              <a:t>Serban</a:t>
            </a:r>
            <a:r>
              <a:rPr lang="en-US" dirty="0">
                <a:solidFill>
                  <a:schemeClr val="bg1"/>
                </a:solidFill>
              </a:rPr>
              <a:t> D. </a:t>
            </a:r>
            <a:r>
              <a:rPr lang="en-US" dirty="0" err="1">
                <a:solidFill>
                  <a:schemeClr val="bg1"/>
                </a:solidFill>
              </a:rPr>
              <a:t>Porumbescu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Jason Lowe-Power, Soheil </a:t>
            </a:r>
            <a:r>
              <a:rPr lang="en-US" dirty="0" err="1">
                <a:solidFill>
                  <a:schemeClr val="bg1"/>
                </a:solidFill>
              </a:rPr>
              <a:t>Ghiasi</a:t>
            </a:r>
            <a:r>
              <a:rPr lang="en-US" dirty="0">
                <a:solidFill>
                  <a:schemeClr val="bg1"/>
                </a:solidFill>
              </a:rPr>
              <a:t>, Venkatesh </a:t>
            </a:r>
            <a:r>
              <a:rPr lang="en-US" dirty="0" err="1">
                <a:solidFill>
                  <a:schemeClr val="bg1"/>
                </a:solidFill>
              </a:rPr>
              <a:t>Akella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Stephen Jones, Michael Garland, Duane Merrill, Cris Cecka</a:t>
            </a:r>
          </a:p>
          <a:p>
            <a:r>
              <a:rPr lang="en-US" dirty="0">
                <a:solidFill>
                  <a:schemeClr val="bg1"/>
                </a:solidFill>
              </a:rPr>
              <a:t>Sean </a:t>
            </a:r>
            <a:r>
              <a:rPr lang="en-US" dirty="0" err="1">
                <a:solidFill>
                  <a:schemeClr val="bg1"/>
                </a:solidFill>
              </a:rPr>
              <a:t>Treichler</a:t>
            </a:r>
            <a:r>
              <a:rPr lang="en-US" dirty="0">
                <a:solidFill>
                  <a:schemeClr val="bg1"/>
                </a:solidFill>
              </a:rPr>
              <a:t>, Aamer Jaleel</a:t>
            </a:r>
          </a:p>
          <a:p>
            <a:r>
              <a:rPr lang="en-US" dirty="0" err="1">
                <a:solidFill>
                  <a:schemeClr val="bg1"/>
                </a:solidFill>
              </a:rPr>
              <a:t>Owensgroup</a:t>
            </a:r>
            <a:r>
              <a:rPr lang="en-US" dirty="0">
                <a:solidFill>
                  <a:schemeClr val="bg1"/>
                </a:solidFill>
              </a:rPr>
              <a:t> lab students!</a:t>
            </a:r>
          </a:p>
        </p:txBody>
      </p:sp>
    </p:spTree>
    <p:extLst>
      <p:ext uri="{BB962C8B-B14F-4D97-AF65-F5344CB8AC3E}">
        <p14:creationId xmlns:p14="http://schemas.microsoft.com/office/powerpoint/2010/main" val="1639611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798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rgbClr val="1F497D"/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1F497D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if (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N)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y[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1492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rgbClr val="1F497D"/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1F497D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if (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N)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6378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rgbClr val="1F497D"/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1F497D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if (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N)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y[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2643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int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chemeClr val="bg2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if (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N)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y[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2675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828033-C677-BFBF-E75A-1FB58688DF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This is </a:t>
            </a:r>
            <a:r>
              <a:rPr lang="en-US" b="1" dirty="0"/>
              <a:t>great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97749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828033-C677-BFBF-E75A-1FB58688DF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This is </a:t>
            </a:r>
            <a:r>
              <a:rPr lang="en-US" b="1" dirty="0"/>
              <a:t>great</a:t>
            </a:r>
            <a:r>
              <a:rPr lang="en-US" dirty="0"/>
              <a:t>!</a:t>
            </a:r>
          </a:p>
          <a:p>
            <a:pPr algn="ctr"/>
            <a:r>
              <a:rPr lang="en-US" b="1" dirty="0">
                <a:solidFill>
                  <a:srgbClr val="FFC000"/>
                </a:solidFill>
              </a:rPr>
              <a:t>No. It’s not.</a:t>
            </a:r>
          </a:p>
        </p:txBody>
      </p:sp>
    </p:spTree>
    <p:extLst>
      <p:ext uri="{BB962C8B-B14F-4D97-AF65-F5344CB8AC3E}">
        <p14:creationId xmlns:p14="http://schemas.microsoft.com/office/powerpoint/2010/main" val="696222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1F420-107A-468C-383B-9B8EC9E0C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THIS APPROACH.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5A43A-41C4-9BB4-4C09-0AC09E100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crash when the </a:t>
            </a:r>
            <a:r>
              <a:rPr lang="en-US" dirty="0">
                <a:latin typeface="Consolas" panose="020B0609020204030204" pitchFamily="49" charset="0"/>
              </a:rPr>
              <a:t>grid stride </a:t>
            </a:r>
            <a:r>
              <a:rPr lang="en-US" dirty="0"/>
              <a:t>exceeds the device limit.</a:t>
            </a:r>
          </a:p>
          <a:p>
            <a:r>
              <a:rPr lang="en-US" dirty="0"/>
              <a:t>Errors/Typos in calculating the </a:t>
            </a:r>
            <a:r>
              <a:rPr lang="en-US" dirty="0">
                <a:latin typeface="Consolas" panose="020B0609020204030204" pitchFamily="49" charset="0"/>
              </a:rPr>
              <a:t>grid stride</a:t>
            </a:r>
            <a:r>
              <a:rPr lang="en-US" dirty="0"/>
              <a:t> (for example, ceil.)</a:t>
            </a:r>
          </a:p>
          <a:p>
            <a:r>
              <a:rPr lang="en-US" dirty="0"/>
              <a:t>There is no threads reuse, things are being created and destroyed.</a:t>
            </a:r>
          </a:p>
          <a:p>
            <a:r>
              <a:rPr lang="en-US" dirty="0"/>
              <a:t>You cannot debug by making the problem simpler: 1 thread, 1 block.</a:t>
            </a:r>
          </a:p>
          <a:p>
            <a:r>
              <a:rPr lang="en-US" dirty="0"/>
              <a:t>Readability (sequential </a:t>
            </a:r>
            <a:r>
              <a:rPr lang="en-US" dirty="0" err="1"/>
              <a:t>saxpy</a:t>
            </a:r>
            <a:r>
              <a:rPr lang="en-US" dirty="0"/>
              <a:t> is not written like the kernel code.)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88FF8D-A73D-C163-40FB-37BA5A9EC9F8}"/>
              </a:ext>
            </a:extLst>
          </p:cNvPr>
          <p:cNvSpPr txBox="1"/>
          <p:nvPr/>
        </p:nvSpPr>
        <p:spPr>
          <a:xfrm>
            <a:off x="1804988" y="5369394"/>
            <a:ext cx="7362824" cy="30777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rebuchet MS" panose="020B0603020202020204" pitchFamily="34" charset="0"/>
              </a:rPr>
              <a:t>https://developer.nvidia.com/blog/cuda-pro-tip-write-flexible-kernels-grid-stride-loops/</a:t>
            </a:r>
          </a:p>
        </p:txBody>
      </p:sp>
    </p:spTree>
    <p:extLst>
      <p:ext uri="{BB962C8B-B14F-4D97-AF65-F5344CB8AC3E}">
        <p14:creationId xmlns:p14="http://schemas.microsoft.com/office/powerpoint/2010/main" val="3375682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N = 1&lt;&lt;20;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float* x; float* y;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(&amp;x,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(&amp;y,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(x, 1.0f,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(y, 2.0f,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(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N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–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+ 1) /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&gt;&gt;&gt;(N, 2.0f, x, y);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00150" algn="l"/>
                <a:tab pos="4227513" algn="l"/>
              </a:tabLst>
              <a:defRPr/>
            </a:pP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(x);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99C080-B1AB-58BE-1BC0-7D6BDC6710D3}"/>
              </a:ext>
            </a:extLst>
          </p:cNvPr>
          <p:cNvSpPr/>
          <p:nvPr/>
        </p:nvSpPr>
        <p:spPr>
          <a:xfrm>
            <a:off x="7419518" y="3852066"/>
            <a:ext cx="1919791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Exceeds device limit.</a:t>
            </a:r>
          </a:p>
        </p:txBody>
      </p:sp>
    </p:spTree>
    <p:extLst>
      <p:ext uri="{BB962C8B-B14F-4D97-AF65-F5344CB8AC3E}">
        <p14:creationId xmlns:p14="http://schemas.microsoft.com/office/powerpoint/2010/main" val="3970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BD33C1-6145-2C3C-5651-1578C627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 PERSPECTIVES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92B8DB-E3B3-25C9-A1A6-3F6950373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Programmability,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Performance, and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… everything else</a:t>
            </a:r>
          </a:p>
        </p:txBody>
      </p:sp>
    </p:spTree>
    <p:extLst>
      <p:ext uri="{BB962C8B-B14F-4D97-AF65-F5344CB8AC3E}">
        <p14:creationId xmlns:p14="http://schemas.microsoft.com/office/powerpoint/2010/main" val="1240412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N = 1&lt;&lt;20;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float* x; float* y;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(&amp;x,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(&amp;y,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(x, 1.0f,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(y, 2.0f,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(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N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–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+ 1) /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&gt;&gt;&gt;(N, 2.0f, x, y);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00150" algn="l"/>
                <a:tab pos="4227513" algn="l"/>
              </a:tabLst>
              <a:defRPr/>
            </a:pP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(x);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99C080-B1AB-58BE-1BC0-7D6BDC6710D3}"/>
              </a:ext>
            </a:extLst>
          </p:cNvPr>
          <p:cNvSpPr/>
          <p:nvPr/>
        </p:nvSpPr>
        <p:spPr>
          <a:xfrm>
            <a:off x="5297755" y="3425938"/>
            <a:ext cx="1919791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Improper division.</a:t>
            </a:r>
          </a:p>
        </p:txBody>
      </p:sp>
    </p:spTree>
    <p:extLst>
      <p:ext uri="{BB962C8B-B14F-4D97-AF65-F5344CB8AC3E}">
        <p14:creationId xmlns:p14="http://schemas.microsoft.com/office/powerpoint/2010/main" val="2575368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N = 1&lt;&lt;20;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float* x; float* y;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(&amp;x,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(&amp;y,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(x, 1.0f,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(y, 2.0f,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ceil_div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N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);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&gt;&gt;&gt;(N, 2.0f, x, y);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00150" algn="l"/>
                <a:tab pos="4227513" algn="l"/>
              </a:tabLst>
              <a:defRPr/>
            </a:pP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(x);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10DA54-5BF9-DFDA-6969-E59E7379B561}"/>
              </a:ext>
            </a:extLst>
          </p:cNvPr>
          <p:cNvSpPr/>
          <p:nvPr/>
        </p:nvSpPr>
        <p:spPr>
          <a:xfrm>
            <a:off x="6007968" y="3798801"/>
            <a:ext cx="1919791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Improper division.</a:t>
            </a:r>
          </a:p>
        </p:txBody>
      </p:sp>
    </p:spTree>
    <p:extLst>
      <p:ext uri="{BB962C8B-B14F-4D97-AF65-F5344CB8AC3E}">
        <p14:creationId xmlns:p14="http://schemas.microsoft.com/office/powerpoint/2010/main" val="4061482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N = 1&lt;&lt;20;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float* x; float* y;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(&amp;x,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(&amp;y,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(x, 1.0f,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(y, 2.0f,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ceil_div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N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);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&gt;&gt;&gt;(N, 2.0f, x, y);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00150" algn="l"/>
                <a:tab pos="4227513" algn="l"/>
              </a:tabLst>
              <a:defRPr/>
            </a:pP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(x);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10DA54-5BF9-DFDA-6969-E59E7379B561}"/>
              </a:ext>
            </a:extLst>
          </p:cNvPr>
          <p:cNvSpPr/>
          <p:nvPr/>
        </p:nvSpPr>
        <p:spPr>
          <a:xfrm>
            <a:off x="1933118" y="4571158"/>
            <a:ext cx="2896334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Correctness dependent on grid size.</a:t>
            </a:r>
          </a:p>
        </p:txBody>
      </p:sp>
    </p:spTree>
    <p:extLst>
      <p:ext uri="{BB962C8B-B14F-4D97-AF65-F5344CB8AC3E}">
        <p14:creationId xmlns:p14="http://schemas.microsoft.com/office/powerpoint/2010/main" val="3007091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N = 1&lt;&lt;20;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float* x; float* y;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(&amp;x,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cudaMalloc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(&amp;y,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(x, 1.0f,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cudaMemset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(y, 2.0f, N *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sizeof</a:t>
            </a: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(float));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1, 1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&gt;&gt;&gt;(N, 2.0f, x, y);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00150" algn="l"/>
                <a:tab pos="4227513" algn="l"/>
              </a:tabLst>
              <a:defRPr/>
            </a:pP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(x);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cudaFree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(y);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10DA54-5BF9-DFDA-6969-E59E7379B561}"/>
              </a:ext>
            </a:extLst>
          </p:cNvPr>
          <p:cNvSpPr/>
          <p:nvPr/>
        </p:nvSpPr>
        <p:spPr>
          <a:xfrm>
            <a:off x="7916668" y="102333"/>
            <a:ext cx="2896334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Correctness dependent on grid size.</a:t>
            </a:r>
          </a:p>
        </p:txBody>
      </p:sp>
    </p:spTree>
    <p:extLst>
      <p:ext uri="{BB962C8B-B14F-4D97-AF65-F5344CB8AC3E}">
        <p14:creationId xmlns:p14="http://schemas.microsoft.com/office/powerpoint/2010/main" val="2496065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F811C-B1C2-21A2-2BE4-1E13941E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GPU SEES.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B4993-C1CC-AA67-5CC2-38C376840F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 </a:t>
            </a:r>
          </a:p>
          <a:p>
            <a:r>
              <a:rPr lang="en-US" b="1" dirty="0"/>
              <a:t>N = 4096</a:t>
            </a:r>
            <a:r>
              <a:rPr lang="en-US" dirty="0"/>
              <a:t> elements</a:t>
            </a:r>
          </a:p>
          <a:p>
            <a:r>
              <a:rPr lang="en-US" dirty="0"/>
              <a:t>Number of SMs = 4 (hypothetical GPU)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1EE93-CC7A-6271-7985-D42AFF3237F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687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844869-696C-2D66-8429-8F514D792AAB}"/>
              </a:ext>
            </a:extLst>
          </p:cNvPr>
          <p:cNvSpPr/>
          <p:nvPr/>
        </p:nvSpPr>
        <p:spPr>
          <a:xfrm>
            <a:off x="1490870" y="1230177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1B958-B340-B194-D547-407154F53BFD}"/>
              </a:ext>
            </a:extLst>
          </p:cNvPr>
          <p:cNvSpPr txBox="1"/>
          <p:nvPr/>
        </p:nvSpPr>
        <p:spPr>
          <a:xfrm>
            <a:off x="583439" y="1540357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9F7C05-92B3-DD33-6246-DDC5AC9CE506}"/>
              </a:ext>
            </a:extLst>
          </p:cNvPr>
          <p:cNvSpPr/>
          <p:nvPr/>
        </p:nvSpPr>
        <p:spPr>
          <a:xfrm>
            <a:off x="1651936" y="1377063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5BB18-1CF2-CC34-6A4A-6EDCE093352B}"/>
              </a:ext>
            </a:extLst>
          </p:cNvPr>
          <p:cNvSpPr/>
          <p:nvPr/>
        </p:nvSpPr>
        <p:spPr>
          <a:xfrm>
            <a:off x="1490870" y="2381125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29BE0-76C6-D468-DFF6-559037F6E52A}"/>
              </a:ext>
            </a:extLst>
          </p:cNvPr>
          <p:cNvSpPr txBox="1"/>
          <p:nvPr/>
        </p:nvSpPr>
        <p:spPr>
          <a:xfrm>
            <a:off x="583439" y="269130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744AD-9E07-5B3E-0999-393510D870A4}"/>
              </a:ext>
            </a:extLst>
          </p:cNvPr>
          <p:cNvSpPr/>
          <p:nvPr/>
        </p:nvSpPr>
        <p:spPr>
          <a:xfrm>
            <a:off x="1651936" y="2528011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4D38F8-6A44-2AB4-FE33-EF90BADD2395}"/>
              </a:ext>
            </a:extLst>
          </p:cNvPr>
          <p:cNvSpPr/>
          <p:nvPr/>
        </p:nvSpPr>
        <p:spPr>
          <a:xfrm>
            <a:off x="1490870" y="3532073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7F3A7-04A7-D12D-913B-F62CBDEF3D2C}"/>
              </a:ext>
            </a:extLst>
          </p:cNvPr>
          <p:cNvSpPr txBox="1"/>
          <p:nvPr/>
        </p:nvSpPr>
        <p:spPr>
          <a:xfrm>
            <a:off x="583439" y="3842253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2BE70C-7072-E3A9-F256-2FCD8479BC65}"/>
              </a:ext>
            </a:extLst>
          </p:cNvPr>
          <p:cNvSpPr/>
          <p:nvPr/>
        </p:nvSpPr>
        <p:spPr>
          <a:xfrm>
            <a:off x="1651936" y="3678959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7867975-3A17-E232-5C6F-201574784310}"/>
              </a:ext>
            </a:extLst>
          </p:cNvPr>
          <p:cNvSpPr/>
          <p:nvPr/>
        </p:nvSpPr>
        <p:spPr>
          <a:xfrm>
            <a:off x="1490870" y="4683021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6C04E5C-4233-BC58-733E-3D0FA1A225DA}"/>
              </a:ext>
            </a:extLst>
          </p:cNvPr>
          <p:cNvSpPr txBox="1"/>
          <p:nvPr/>
        </p:nvSpPr>
        <p:spPr>
          <a:xfrm>
            <a:off x="583439" y="499320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FA026942-CCC1-AF32-0D33-825A311A147C}"/>
              </a:ext>
            </a:extLst>
          </p:cNvPr>
          <p:cNvSpPr/>
          <p:nvPr/>
        </p:nvSpPr>
        <p:spPr>
          <a:xfrm>
            <a:off x="1651936" y="4829907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058A2-0A01-F2D0-E2B3-12D54769FC68}"/>
              </a:ext>
            </a:extLst>
          </p:cNvPr>
          <p:cNvSpPr txBox="1"/>
          <p:nvPr/>
        </p:nvSpPr>
        <p:spPr>
          <a:xfrm>
            <a:off x="165193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13C307-49BF-E2EA-3179-0A4DF03E2216}"/>
              </a:ext>
            </a:extLst>
          </p:cNvPr>
          <p:cNvSpPr/>
          <p:nvPr/>
        </p:nvSpPr>
        <p:spPr>
          <a:xfrm>
            <a:off x="1651936" y="35651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072BD9-BF00-3399-1951-0D762274D66E}"/>
              </a:ext>
            </a:extLst>
          </p:cNvPr>
          <p:cNvSpPr/>
          <p:nvPr/>
        </p:nvSpPr>
        <p:spPr>
          <a:xfrm>
            <a:off x="2792896" y="35651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4273302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844869-696C-2D66-8429-8F514D792AAB}"/>
              </a:ext>
            </a:extLst>
          </p:cNvPr>
          <p:cNvSpPr/>
          <p:nvPr/>
        </p:nvSpPr>
        <p:spPr>
          <a:xfrm>
            <a:off x="1490870" y="1230177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1B958-B340-B194-D547-407154F53BFD}"/>
              </a:ext>
            </a:extLst>
          </p:cNvPr>
          <p:cNvSpPr txBox="1"/>
          <p:nvPr/>
        </p:nvSpPr>
        <p:spPr>
          <a:xfrm>
            <a:off x="583439" y="1540357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9F7C05-92B3-DD33-6246-DDC5AC9CE506}"/>
              </a:ext>
            </a:extLst>
          </p:cNvPr>
          <p:cNvSpPr/>
          <p:nvPr/>
        </p:nvSpPr>
        <p:spPr>
          <a:xfrm>
            <a:off x="1651936" y="1377063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5BB18-1CF2-CC34-6A4A-6EDCE093352B}"/>
              </a:ext>
            </a:extLst>
          </p:cNvPr>
          <p:cNvSpPr/>
          <p:nvPr/>
        </p:nvSpPr>
        <p:spPr>
          <a:xfrm>
            <a:off x="1490870" y="2381125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29BE0-76C6-D468-DFF6-559037F6E52A}"/>
              </a:ext>
            </a:extLst>
          </p:cNvPr>
          <p:cNvSpPr txBox="1"/>
          <p:nvPr/>
        </p:nvSpPr>
        <p:spPr>
          <a:xfrm>
            <a:off x="583439" y="269130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744AD-9E07-5B3E-0999-393510D870A4}"/>
              </a:ext>
            </a:extLst>
          </p:cNvPr>
          <p:cNvSpPr/>
          <p:nvPr/>
        </p:nvSpPr>
        <p:spPr>
          <a:xfrm>
            <a:off x="1651936" y="2528011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4D38F8-6A44-2AB4-FE33-EF90BADD2395}"/>
              </a:ext>
            </a:extLst>
          </p:cNvPr>
          <p:cNvSpPr/>
          <p:nvPr/>
        </p:nvSpPr>
        <p:spPr>
          <a:xfrm>
            <a:off x="1490870" y="3532073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7F3A7-04A7-D12D-913B-F62CBDEF3D2C}"/>
              </a:ext>
            </a:extLst>
          </p:cNvPr>
          <p:cNvSpPr txBox="1"/>
          <p:nvPr/>
        </p:nvSpPr>
        <p:spPr>
          <a:xfrm>
            <a:off x="583439" y="3842253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2BE70C-7072-E3A9-F256-2FCD8479BC65}"/>
              </a:ext>
            </a:extLst>
          </p:cNvPr>
          <p:cNvSpPr/>
          <p:nvPr/>
        </p:nvSpPr>
        <p:spPr>
          <a:xfrm>
            <a:off x="1651936" y="3678959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7867975-3A17-E232-5C6F-201574784310}"/>
              </a:ext>
            </a:extLst>
          </p:cNvPr>
          <p:cNvSpPr/>
          <p:nvPr/>
        </p:nvSpPr>
        <p:spPr>
          <a:xfrm>
            <a:off x="1490870" y="4683021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6C04E5C-4233-BC58-733E-3D0FA1A225DA}"/>
              </a:ext>
            </a:extLst>
          </p:cNvPr>
          <p:cNvSpPr txBox="1"/>
          <p:nvPr/>
        </p:nvSpPr>
        <p:spPr>
          <a:xfrm>
            <a:off x="583439" y="499320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FA026942-CCC1-AF32-0D33-825A311A147C}"/>
              </a:ext>
            </a:extLst>
          </p:cNvPr>
          <p:cNvSpPr/>
          <p:nvPr/>
        </p:nvSpPr>
        <p:spPr>
          <a:xfrm>
            <a:off x="1651936" y="4829907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0195E8B-CA19-EE82-B84A-A16C94E6139B}"/>
              </a:ext>
            </a:extLst>
          </p:cNvPr>
          <p:cNvSpPr/>
          <p:nvPr/>
        </p:nvSpPr>
        <p:spPr>
          <a:xfrm>
            <a:off x="3550307" y="1377063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1B08D53B-1673-6657-6CBC-D41E745012C8}"/>
              </a:ext>
            </a:extLst>
          </p:cNvPr>
          <p:cNvSpPr/>
          <p:nvPr/>
        </p:nvSpPr>
        <p:spPr>
          <a:xfrm>
            <a:off x="3550307" y="2528011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239CD96-09EA-2295-1363-30BA6BE7DDB6}"/>
              </a:ext>
            </a:extLst>
          </p:cNvPr>
          <p:cNvSpPr/>
          <p:nvPr/>
        </p:nvSpPr>
        <p:spPr>
          <a:xfrm>
            <a:off x="3550307" y="3678959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71AE5032-890F-34D0-E5AF-4F9ECC586E6E}"/>
              </a:ext>
            </a:extLst>
          </p:cNvPr>
          <p:cNvSpPr/>
          <p:nvPr/>
        </p:nvSpPr>
        <p:spPr>
          <a:xfrm>
            <a:off x="3550307" y="4829907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058A2-0A01-F2D0-E2B3-12D54769FC68}"/>
              </a:ext>
            </a:extLst>
          </p:cNvPr>
          <p:cNvSpPr txBox="1"/>
          <p:nvPr/>
        </p:nvSpPr>
        <p:spPr>
          <a:xfrm>
            <a:off x="165193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0A0BE-B2FD-E034-D84F-D2300650C5BD}"/>
              </a:ext>
            </a:extLst>
          </p:cNvPr>
          <p:cNvSpPr txBox="1"/>
          <p:nvPr/>
        </p:nvSpPr>
        <p:spPr>
          <a:xfrm>
            <a:off x="355030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354E32-EBB3-A227-B476-93829860EA3C}"/>
              </a:ext>
            </a:extLst>
          </p:cNvPr>
          <p:cNvSpPr/>
          <p:nvPr/>
        </p:nvSpPr>
        <p:spPr>
          <a:xfrm>
            <a:off x="1651936" y="35651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D9697E-E621-BC08-9AE6-CC0D89F8CFA3}"/>
              </a:ext>
            </a:extLst>
          </p:cNvPr>
          <p:cNvSpPr/>
          <p:nvPr/>
        </p:nvSpPr>
        <p:spPr>
          <a:xfrm>
            <a:off x="2792896" y="35651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FE46A8-350F-94DA-EDAB-B2FC69AEBDCE}"/>
              </a:ext>
            </a:extLst>
          </p:cNvPr>
          <p:cNvSpPr/>
          <p:nvPr/>
        </p:nvSpPr>
        <p:spPr>
          <a:xfrm>
            <a:off x="3550306" y="35426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8F24FF-5230-7987-1B8A-A978BC20296C}"/>
              </a:ext>
            </a:extLst>
          </p:cNvPr>
          <p:cNvSpPr/>
          <p:nvPr/>
        </p:nvSpPr>
        <p:spPr>
          <a:xfrm>
            <a:off x="4691266" y="35426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4240429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844869-696C-2D66-8429-8F514D792AAB}"/>
              </a:ext>
            </a:extLst>
          </p:cNvPr>
          <p:cNvSpPr/>
          <p:nvPr/>
        </p:nvSpPr>
        <p:spPr>
          <a:xfrm>
            <a:off x="1490870" y="1230177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1B958-B340-B194-D547-407154F53BFD}"/>
              </a:ext>
            </a:extLst>
          </p:cNvPr>
          <p:cNvSpPr txBox="1"/>
          <p:nvPr/>
        </p:nvSpPr>
        <p:spPr>
          <a:xfrm>
            <a:off x="583439" y="1540357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9F7C05-92B3-DD33-6246-DDC5AC9CE506}"/>
              </a:ext>
            </a:extLst>
          </p:cNvPr>
          <p:cNvSpPr/>
          <p:nvPr/>
        </p:nvSpPr>
        <p:spPr>
          <a:xfrm>
            <a:off x="1651936" y="1377063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5BB18-1CF2-CC34-6A4A-6EDCE093352B}"/>
              </a:ext>
            </a:extLst>
          </p:cNvPr>
          <p:cNvSpPr/>
          <p:nvPr/>
        </p:nvSpPr>
        <p:spPr>
          <a:xfrm>
            <a:off x="1490870" y="2381125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29BE0-76C6-D468-DFF6-559037F6E52A}"/>
              </a:ext>
            </a:extLst>
          </p:cNvPr>
          <p:cNvSpPr txBox="1"/>
          <p:nvPr/>
        </p:nvSpPr>
        <p:spPr>
          <a:xfrm>
            <a:off x="583439" y="269130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744AD-9E07-5B3E-0999-393510D870A4}"/>
              </a:ext>
            </a:extLst>
          </p:cNvPr>
          <p:cNvSpPr/>
          <p:nvPr/>
        </p:nvSpPr>
        <p:spPr>
          <a:xfrm>
            <a:off x="1651936" y="2528011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4D38F8-6A44-2AB4-FE33-EF90BADD2395}"/>
              </a:ext>
            </a:extLst>
          </p:cNvPr>
          <p:cNvSpPr/>
          <p:nvPr/>
        </p:nvSpPr>
        <p:spPr>
          <a:xfrm>
            <a:off x="1490870" y="3532073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7F3A7-04A7-D12D-913B-F62CBDEF3D2C}"/>
              </a:ext>
            </a:extLst>
          </p:cNvPr>
          <p:cNvSpPr txBox="1"/>
          <p:nvPr/>
        </p:nvSpPr>
        <p:spPr>
          <a:xfrm>
            <a:off x="583439" y="3842253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2BE70C-7072-E3A9-F256-2FCD8479BC65}"/>
              </a:ext>
            </a:extLst>
          </p:cNvPr>
          <p:cNvSpPr/>
          <p:nvPr/>
        </p:nvSpPr>
        <p:spPr>
          <a:xfrm>
            <a:off x="1651936" y="3678959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7867975-3A17-E232-5C6F-201574784310}"/>
              </a:ext>
            </a:extLst>
          </p:cNvPr>
          <p:cNvSpPr/>
          <p:nvPr/>
        </p:nvSpPr>
        <p:spPr>
          <a:xfrm>
            <a:off x="1490870" y="4683021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6C04E5C-4233-BC58-733E-3D0FA1A225DA}"/>
              </a:ext>
            </a:extLst>
          </p:cNvPr>
          <p:cNvSpPr txBox="1"/>
          <p:nvPr/>
        </p:nvSpPr>
        <p:spPr>
          <a:xfrm>
            <a:off x="583439" y="499320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FA026942-CCC1-AF32-0D33-825A311A147C}"/>
              </a:ext>
            </a:extLst>
          </p:cNvPr>
          <p:cNvSpPr/>
          <p:nvPr/>
        </p:nvSpPr>
        <p:spPr>
          <a:xfrm>
            <a:off x="1651936" y="4829907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0195E8B-CA19-EE82-B84A-A16C94E6139B}"/>
              </a:ext>
            </a:extLst>
          </p:cNvPr>
          <p:cNvSpPr/>
          <p:nvPr/>
        </p:nvSpPr>
        <p:spPr>
          <a:xfrm>
            <a:off x="3550307" y="1377063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1B08D53B-1673-6657-6CBC-D41E745012C8}"/>
              </a:ext>
            </a:extLst>
          </p:cNvPr>
          <p:cNvSpPr/>
          <p:nvPr/>
        </p:nvSpPr>
        <p:spPr>
          <a:xfrm>
            <a:off x="3550307" y="2528011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239CD96-09EA-2295-1363-30BA6BE7DDB6}"/>
              </a:ext>
            </a:extLst>
          </p:cNvPr>
          <p:cNvSpPr/>
          <p:nvPr/>
        </p:nvSpPr>
        <p:spPr>
          <a:xfrm>
            <a:off x="3550307" y="3678959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71AE5032-890F-34D0-E5AF-4F9ECC586E6E}"/>
              </a:ext>
            </a:extLst>
          </p:cNvPr>
          <p:cNvSpPr/>
          <p:nvPr/>
        </p:nvSpPr>
        <p:spPr>
          <a:xfrm>
            <a:off x="3550307" y="4829907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D72876F-658D-B98D-3A95-370199191FD1}"/>
              </a:ext>
            </a:extLst>
          </p:cNvPr>
          <p:cNvSpPr/>
          <p:nvPr/>
        </p:nvSpPr>
        <p:spPr>
          <a:xfrm>
            <a:off x="5448678" y="1377063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5A47669-B4CE-A04D-2C0C-75DF4897207C}"/>
              </a:ext>
            </a:extLst>
          </p:cNvPr>
          <p:cNvSpPr/>
          <p:nvPr/>
        </p:nvSpPr>
        <p:spPr>
          <a:xfrm>
            <a:off x="5448678" y="2532981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058A2-0A01-F2D0-E2B3-12D54769FC68}"/>
              </a:ext>
            </a:extLst>
          </p:cNvPr>
          <p:cNvSpPr txBox="1"/>
          <p:nvPr/>
        </p:nvSpPr>
        <p:spPr>
          <a:xfrm>
            <a:off x="165193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0A0BE-B2FD-E034-D84F-D2300650C5BD}"/>
              </a:ext>
            </a:extLst>
          </p:cNvPr>
          <p:cNvSpPr txBox="1"/>
          <p:nvPr/>
        </p:nvSpPr>
        <p:spPr>
          <a:xfrm>
            <a:off x="355030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45D6A-763E-9805-BD39-86835115D835}"/>
              </a:ext>
            </a:extLst>
          </p:cNvPr>
          <p:cNvSpPr txBox="1"/>
          <p:nvPr/>
        </p:nvSpPr>
        <p:spPr>
          <a:xfrm>
            <a:off x="5448678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83A41-2D27-84F6-E4E4-AAA3F60E3BC1}"/>
              </a:ext>
            </a:extLst>
          </p:cNvPr>
          <p:cNvSpPr/>
          <p:nvPr/>
        </p:nvSpPr>
        <p:spPr>
          <a:xfrm>
            <a:off x="3550306" y="35426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428F5A-9B07-A0D4-4426-9BE5F3928319}"/>
              </a:ext>
            </a:extLst>
          </p:cNvPr>
          <p:cNvSpPr/>
          <p:nvPr/>
        </p:nvSpPr>
        <p:spPr>
          <a:xfrm>
            <a:off x="4691266" y="35426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F3C535-1864-DC61-695A-7FB0C5DF501A}"/>
              </a:ext>
            </a:extLst>
          </p:cNvPr>
          <p:cNvSpPr/>
          <p:nvPr/>
        </p:nvSpPr>
        <p:spPr>
          <a:xfrm>
            <a:off x="1651936" y="35651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A78135-7374-8F88-66F8-ECC7940B7D17}"/>
              </a:ext>
            </a:extLst>
          </p:cNvPr>
          <p:cNvSpPr/>
          <p:nvPr/>
        </p:nvSpPr>
        <p:spPr>
          <a:xfrm>
            <a:off x="2792896" y="35651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97B32-6194-CA5F-98EE-40ED7B49D9B6}"/>
              </a:ext>
            </a:extLst>
          </p:cNvPr>
          <p:cNvSpPr/>
          <p:nvPr/>
        </p:nvSpPr>
        <p:spPr>
          <a:xfrm>
            <a:off x="5448676" y="354264"/>
            <a:ext cx="114096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08AF73-B588-A9FE-1A66-C36EA7630895}"/>
              </a:ext>
            </a:extLst>
          </p:cNvPr>
          <p:cNvSpPr/>
          <p:nvPr/>
        </p:nvSpPr>
        <p:spPr>
          <a:xfrm>
            <a:off x="6589636" y="354264"/>
            <a:ext cx="596345" cy="3978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854103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844869-696C-2D66-8429-8F514D792AAB}"/>
              </a:ext>
            </a:extLst>
          </p:cNvPr>
          <p:cNvSpPr/>
          <p:nvPr/>
        </p:nvSpPr>
        <p:spPr>
          <a:xfrm>
            <a:off x="1490870" y="1230177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1B958-B340-B194-D547-407154F53BFD}"/>
              </a:ext>
            </a:extLst>
          </p:cNvPr>
          <p:cNvSpPr txBox="1"/>
          <p:nvPr/>
        </p:nvSpPr>
        <p:spPr>
          <a:xfrm>
            <a:off x="583439" y="1540357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9F7C05-92B3-DD33-6246-DDC5AC9CE506}"/>
              </a:ext>
            </a:extLst>
          </p:cNvPr>
          <p:cNvSpPr/>
          <p:nvPr/>
        </p:nvSpPr>
        <p:spPr>
          <a:xfrm>
            <a:off x="1651936" y="1377063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5BB18-1CF2-CC34-6A4A-6EDCE093352B}"/>
              </a:ext>
            </a:extLst>
          </p:cNvPr>
          <p:cNvSpPr/>
          <p:nvPr/>
        </p:nvSpPr>
        <p:spPr>
          <a:xfrm>
            <a:off x="1490870" y="2381125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29BE0-76C6-D468-DFF6-559037F6E52A}"/>
              </a:ext>
            </a:extLst>
          </p:cNvPr>
          <p:cNvSpPr txBox="1"/>
          <p:nvPr/>
        </p:nvSpPr>
        <p:spPr>
          <a:xfrm>
            <a:off x="583439" y="269130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744AD-9E07-5B3E-0999-393510D870A4}"/>
              </a:ext>
            </a:extLst>
          </p:cNvPr>
          <p:cNvSpPr/>
          <p:nvPr/>
        </p:nvSpPr>
        <p:spPr>
          <a:xfrm>
            <a:off x="1651936" y="2528011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4D38F8-6A44-2AB4-FE33-EF90BADD2395}"/>
              </a:ext>
            </a:extLst>
          </p:cNvPr>
          <p:cNvSpPr/>
          <p:nvPr/>
        </p:nvSpPr>
        <p:spPr>
          <a:xfrm>
            <a:off x="1490870" y="3532073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7F3A7-04A7-D12D-913B-F62CBDEF3D2C}"/>
              </a:ext>
            </a:extLst>
          </p:cNvPr>
          <p:cNvSpPr txBox="1"/>
          <p:nvPr/>
        </p:nvSpPr>
        <p:spPr>
          <a:xfrm>
            <a:off x="583439" y="3842253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2BE70C-7072-E3A9-F256-2FCD8479BC65}"/>
              </a:ext>
            </a:extLst>
          </p:cNvPr>
          <p:cNvSpPr/>
          <p:nvPr/>
        </p:nvSpPr>
        <p:spPr>
          <a:xfrm>
            <a:off x="1651936" y="3678959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7867975-3A17-E232-5C6F-201574784310}"/>
              </a:ext>
            </a:extLst>
          </p:cNvPr>
          <p:cNvSpPr/>
          <p:nvPr/>
        </p:nvSpPr>
        <p:spPr>
          <a:xfrm>
            <a:off x="1490870" y="4683021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6C04E5C-4233-BC58-733E-3D0FA1A225DA}"/>
              </a:ext>
            </a:extLst>
          </p:cNvPr>
          <p:cNvSpPr txBox="1"/>
          <p:nvPr/>
        </p:nvSpPr>
        <p:spPr>
          <a:xfrm>
            <a:off x="583439" y="499320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FA026942-CCC1-AF32-0D33-825A311A147C}"/>
              </a:ext>
            </a:extLst>
          </p:cNvPr>
          <p:cNvSpPr/>
          <p:nvPr/>
        </p:nvSpPr>
        <p:spPr>
          <a:xfrm>
            <a:off x="1651936" y="4829907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0195E8B-CA19-EE82-B84A-A16C94E6139B}"/>
              </a:ext>
            </a:extLst>
          </p:cNvPr>
          <p:cNvSpPr/>
          <p:nvPr/>
        </p:nvSpPr>
        <p:spPr>
          <a:xfrm>
            <a:off x="3550307" y="1377063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1B08D53B-1673-6657-6CBC-D41E745012C8}"/>
              </a:ext>
            </a:extLst>
          </p:cNvPr>
          <p:cNvSpPr/>
          <p:nvPr/>
        </p:nvSpPr>
        <p:spPr>
          <a:xfrm>
            <a:off x="3550307" y="2528011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239CD96-09EA-2295-1363-30BA6BE7DDB6}"/>
              </a:ext>
            </a:extLst>
          </p:cNvPr>
          <p:cNvSpPr/>
          <p:nvPr/>
        </p:nvSpPr>
        <p:spPr>
          <a:xfrm>
            <a:off x="3550307" y="3678959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71AE5032-890F-34D0-E5AF-4F9ECC586E6E}"/>
              </a:ext>
            </a:extLst>
          </p:cNvPr>
          <p:cNvSpPr/>
          <p:nvPr/>
        </p:nvSpPr>
        <p:spPr>
          <a:xfrm>
            <a:off x="3550307" y="4829907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D72876F-658D-B98D-3A95-370199191FD1}"/>
              </a:ext>
            </a:extLst>
          </p:cNvPr>
          <p:cNvSpPr/>
          <p:nvPr/>
        </p:nvSpPr>
        <p:spPr>
          <a:xfrm>
            <a:off x="5448678" y="1377063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F5A47669-B4CE-A04D-2C0C-75DF4897207C}"/>
              </a:ext>
            </a:extLst>
          </p:cNvPr>
          <p:cNvSpPr/>
          <p:nvPr/>
        </p:nvSpPr>
        <p:spPr>
          <a:xfrm>
            <a:off x="5448678" y="2532981"/>
            <a:ext cx="173730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threads(128)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058A2-0A01-F2D0-E2B3-12D54769FC68}"/>
              </a:ext>
            </a:extLst>
          </p:cNvPr>
          <p:cNvSpPr txBox="1"/>
          <p:nvPr/>
        </p:nvSpPr>
        <p:spPr>
          <a:xfrm>
            <a:off x="165193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0A0BE-B2FD-E034-D84F-D2300650C5BD}"/>
              </a:ext>
            </a:extLst>
          </p:cNvPr>
          <p:cNvSpPr txBox="1"/>
          <p:nvPr/>
        </p:nvSpPr>
        <p:spPr>
          <a:xfrm>
            <a:off x="355030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45D6A-763E-9805-BD39-86835115D835}"/>
              </a:ext>
            </a:extLst>
          </p:cNvPr>
          <p:cNvSpPr txBox="1"/>
          <p:nvPr/>
        </p:nvSpPr>
        <p:spPr>
          <a:xfrm>
            <a:off x="5448678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83A41-2D27-84F6-E4E4-AAA3F60E3BC1}"/>
              </a:ext>
            </a:extLst>
          </p:cNvPr>
          <p:cNvSpPr/>
          <p:nvPr/>
        </p:nvSpPr>
        <p:spPr>
          <a:xfrm>
            <a:off x="3550306" y="35426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428F5A-9B07-A0D4-4426-9BE5F3928319}"/>
              </a:ext>
            </a:extLst>
          </p:cNvPr>
          <p:cNvSpPr/>
          <p:nvPr/>
        </p:nvSpPr>
        <p:spPr>
          <a:xfrm>
            <a:off x="4691266" y="35426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F3C535-1864-DC61-695A-7FB0C5DF501A}"/>
              </a:ext>
            </a:extLst>
          </p:cNvPr>
          <p:cNvSpPr/>
          <p:nvPr/>
        </p:nvSpPr>
        <p:spPr>
          <a:xfrm>
            <a:off x="1651936" y="35651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A78135-7374-8F88-66F8-ECC7940B7D17}"/>
              </a:ext>
            </a:extLst>
          </p:cNvPr>
          <p:cNvSpPr/>
          <p:nvPr/>
        </p:nvSpPr>
        <p:spPr>
          <a:xfrm>
            <a:off x="2792896" y="35651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97B32-6194-CA5F-98EE-40ED7B49D9B6}"/>
              </a:ext>
            </a:extLst>
          </p:cNvPr>
          <p:cNvSpPr/>
          <p:nvPr/>
        </p:nvSpPr>
        <p:spPr>
          <a:xfrm>
            <a:off x="5448676" y="354264"/>
            <a:ext cx="1140960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08AF73-B588-A9FE-1A66-C36EA7630895}"/>
              </a:ext>
            </a:extLst>
          </p:cNvPr>
          <p:cNvSpPr/>
          <p:nvPr/>
        </p:nvSpPr>
        <p:spPr>
          <a:xfrm>
            <a:off x="6589636" y="354264"/>
            <a:ext cx="596345" cy="3978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50%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6B01FD-D7CD-F7A2-AC16-85C88CA00076}"/>
              </a:ext>
            </a:extLst>
          </p:cNvPr>
          <p:cNvSpPr txBox="1"/>
          <p:nvPr/>
        </p:nvSpPr>
        <p:spPr>
          <a:xfrm>
            <a:off x="5448621" y="3689094"/>
            <a:ext cx="1737360" cy="1824561"/>
          </a:xfrm>
          <a:prstGeom prst="rect">
            <a:avLst/>
          </a:prstGeom>
          <a:solidFill>
            <a:srgbClr val="C00000">
              <a:alpha val="25000"/>
            </a:srgbClr>
          </a:solidFill>
          <a:ln w="15875">
            <a:solidFill>
              <a:srgbClr val="C0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rgbClr val="C00000"/>
                </a:solidFill>
              </a:rPr>
              <a:t>Unused resources!</a:t>
            </a:r>
          </a:p>
        </p:txBody>
      </p:sp>
    </p:spTree>
    <p:extLst>
      <p:ext uri="{BB962C8B-B14F-4D97-AF65-F5344CB8AC3E}">
        <p14:creationId xmlns:p14="http://schemas.microsoft.com/office/powerpoint/2010/main" val="3611210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FC99D8-96A1-0331-604E-2C984B0B0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sz="6000" b="1" dirty="0"/>
              <a:t>CUDA 201</a:t>
            </a:r>
            <a:r>
              <a:rPr lang="en-US" sz="6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4010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BD33C1-6145-2C3C-5651-1578C627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 PERSPECTIVES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92B8DB-E3B3-25C9-A1A6-3F6950373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Programmability,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Performance, and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… everything else (Software Engineering)</a:t>
            </a:r>
          </a:p>
        </p:txBody>
      </p:sp>
    </p:spTree>
    <p:extLst>
      <p:ext uri="{BB962C8B-B14F-4D97-AF65-F5344CB8AC3E}">
        <p14:creationId xmlns:p14="http://schemas.microsoft.com/office/powerpoint/2010/main" val="2118351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rgbClr val="1F497D"/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1F497D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if (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N)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y[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9612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rgbClr val="1F497D"/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1F497D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gridDim.x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y[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5388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rgbClr val="1F497D"/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1F497D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gridDim.x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7633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for (int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chemeClr val="bg2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+=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gridDim.x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3B8E15-C53D-DA12-B9B0-3B9A56E2F51A}"/>
              </a:ext>
            </a:extLst>
          </p:cNvPr>
          <p:cNvSpPr txBox="1">
            <a:spLocks/>
          </p:cNvSpPr>
          <p:nvPr/>
        </p:nvSpPr>
        <p:spPr>
          <a:xfrm>
            <a:off x="498348" y="661226"/>
            <a:ext cx="9976104" cy="59093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 baseline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THE “</a:t>
            </a:r>
            <a:r>
              <a:rPr lang="en-US" sz="3600" dirty="0">
                <a:solidFill>
                  <a:srgbClr val="FFC000"/>
                </a:solidFill>
                <a:latin typeface="Trebuchet MS" panose="020B0603020202020204" pitchFamily="34" charset="0"/>
              </a:rPr>
              <a:t>GRID STRIDE</a:t>
            </a:r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” LOOP</a:t>
            </a:r>
          </a:p>
        </p:txBody>
      </p:sp>
    </p:spTree>
    <p:extLst>
      <p:ext uri="{BB962C8B-B14F-4D97-AF65-F5344CB8AC3E}">
        <p14:creationId xmlns:p14="http://schemas.microsoft.com/office/powerpoint/2010/main" val="2261387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for (int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chemeClr val="bg2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+=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gridDim.x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3B8E15-C53D-DA12-B9B0-3B9A56E2F51A}"/>
              </a:ext>
            </a:extLst>
          </p:cNvPr>
          <p:cNvSpPr txBox="1">
            <a:spLocks/>
          </p:cNvSpPr>
          <p:nvPr/>
        </p:nvSpPr>
        <p:spPr>
          <a:xfrm>
            <a:off x="498348" y="661226"/>
            <a:ext cx="9976104" cy="59093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 baseline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THE “</a:t>
            </a:r>
            <a:r>
              <a:rPr lang="en-US" sz="3600" dirty="0">
                <a:solidFill>
                  <a:srgbClr val="FFC000"/>
                </a:solidFill>
                <a:latin typeface="Trebuchet MS" panose="020B0603020202020204" pitchFamily="34" charset="0"/>
              </a:rPr>
              <a:t>GRID STRIDE</a:t>
            </a:r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” LOOP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4BEAF21-6478-EE26-C3BB-9A73FE685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014851"/>
              </p:ext>
            </p:extLst>
          </p:nvPr>
        </p:nvGraphicFramePr>
        <p:xfrm>
          <a:off x="2290440" y="5044548"/>
          <a:ext cx="6391920" cy="4664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8990">
                  <a:extLst>
                    <a:ext uri="{9D8B030D-6E8A-4147-A177-3AD203B41FA5}">
                      <a16:colId xmlns:a16="http://schemas.microsoft.com/office/drawing/2014/main" val="1002741478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361493623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3625018149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2614445422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3207365544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2974683870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215125407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4048829675"/>
                    </a:ext>
                  </a:extLst>
                </a:gridCol>
              </a:tblGrid>
              <a:tr h="4664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927209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296DB2A-8883-CAEB-7811-91897A5C03D0}"/>
              </a:ext>
            </a:extLst>
          </p:cNvPr>
          <p:cNvSpPr txBox="1"/>
          <p:nvPr/>
        </p:nvSpPr>
        <p:spPr>
          <a:xfrm>
            <a:off x="2290440" y="4762654"/>
            <a:ext cx="78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Thread 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A6EB32-BEC5-FABB-4690-27B3CFA6A6F1}"/>
              </a:ext>
            </a:extLst>
          </p:cNvPr>
          <p:cNvSpPr txBox="1"/>
          <p:nvPr/>
        </p:nvSpPr>
        <p:spPr>
          <a:xfrm>
            <a:off x="3381375" y="5622700"/>
            <a:ext cx="9620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Grid Stride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375E8C-C3C4-E3C9-1531-366418C027F0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290440" y="5745811"/>
            <a:ext cx="109093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AD8A87-992D-D0B6-3D73-65933802D56B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343401" y="5745811"/>
            <a:ext cx="114299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288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for (int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chemeClr val="bg2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+=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gridDim.x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3B8E15-C53D-DA12-B9B0-3B9A56E2F51A}"/>
              </a:ext>
            </a:extLst>
          </p:cNvPr>
          <p:cNvSpPr txBox="1">
            <a:spLocks/>
          </p:cNvSpPr>
          <p:nvPr/>
        </p:nvSpPr>
        <p:spPr>
          <a:xfrm>
            <a:off x="498348" y="661226"/>
            <a:ext cx="9976104" cy="59093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 baseline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THE “</a:t>
            </a:r>
            <a:r>
              <a:rPr lang="en-US" sz="3600" dirty="0">
                <a:solidFill>
                  <a:srgbClr val="FFC000"/>
                </a:solidFill>
                <a:latin typeface="Trebuchet MS" panose="020B0603020202020204" pitchFamily="34" charset="0"/>
              </a:rPr>
              <a:t>GRID STRIDE</a:t>
            </a:r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” LOOP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4BEAF21-6478-EE26-C3BB-9A73FE6855A7}"/>
              </a:ext>
            </a:extLst>
          </p:cNvPr>
          <p:cNvGraphicFramePr>
            <a:graphicFrameLocks noGrp="1"/>
          </p:cNvGraphicFramePr>
          <p:nvPr/>
        </p:nvGraphicFramePr>
        <p:xfrm>
          <a:off x="2290440" y="5044548"/>
          <a:ext cx="6391920" cy="4664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8990">
                  <a:extLst>
                    <a:ext uri="{9D8B030D-6E8A-4147-A177-3AD203B41FA5}">
                      <a16:colId xmlns:a16="http://schemas.microsoft.com/office/drawing/2014/main" val="1002741478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361493623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3625018149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2614445422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3207365544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2974683870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215125407"/>
                    </a:ext>
                  </a:extLst>
                </a:gridCol>
                <a:gridCol w="798990">
                  <a:extLst>
                    <a:ext uri="{9D8B030D-6E8A-4147-A177-3AD203B41FA5}">
                      <a16:colId xmlns:a16="http://schemas.microsoft.com/office/drawing/2014/main" val="4048829675"/>
                    </a:ext>
                  </a:extLst>
                </a:gridCol>
              </a:tblGrid>
              <a:tr h="4664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927209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296DB2A-8883-CAEB-7811-91897A5C03D0}"/>
              </a:ext>
            </a:extLst>
          </p:cNvPr>
          <p:cNvSpPr txBox="1"/>
          <p:nvPr/>
        </p:nvSpPr>
        <p:spPr>
          <a:xfrm>
            <a:off x="2290440" y="4762654"/>
            <a:ext cx="78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Thread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6BE953-7C06-684B-F079-813E82F90330}"/>
              </a:ext>
            </a:extLst>
          </p:cNvPr>
          <p:cNvSpPr txBox="1"/>
          <p:nvPr/>
        </p:nvSpPr>
        <p:spPr>
          <a:xfrm>
            <a:off x="5486400" y="4731798"/>
            <a:ext cx="7812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Thread 0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8D38030-C9CF-F8E0-B1AC-FA21B856CA6C}"/>
              </a:ext>
            </a:extLst>
          </p:cNvPr>
          <p:cNvCxnSpPr>
            <a:stCxn id="5" idx="0"/>
            <a:endCxn id="8" idx="0"/>
          </p:cNvCxnSpPr>
          <p:nvPr/>
        </p:nvCxnSpPr>
        <p:spPr>
          <a:xfrm rot="5400000" flipH="1" flipV="1">
            <a:off x="4263609" y="3149246"/>
            <a:ext cx="30856" cy="3195960"/>
          </a:xfrm>
          <a:prstGeom prst="curvedConnector3">
            <a:avLst>
              <a:gd name="adj1" fmla="val 2193113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EA6EB32-BEC5-FABB-4690-27B3CFA6A6F1}"/>
              </a:ext>
            </a:extLst>
          </p:cNvPr>
          <p:cNvSpPr txBox="1"/>
          <p:nvPr/>
        </p:nvSpPr>
        <p:spPr>
          <a:xfrm>
            <a:off x="3381375" y="5622700"/>
            <a:ext cx="962026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Consolas" panose="020B0609020204030204" pitchFamily="49" charset="0"/>
              </a:rPr>
              <a:t>Grid Stride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4375E8C-C3C4-E3C9-1531-366418C027F0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290440" y="5745811"/>
            <a:ext cx="109093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AD8A87-992D-D0B6-3D73-65933802D56B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343401" y="5745811"/>
            <a:ext cx="114299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2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ceil_div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(N,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);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&gt;&gt;&gt;(N, 2.0f, x, y);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00150" algn="l"/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8E29D25-3276-69A3-2D4F-86E2112E95CD}"/>
              </a:ext>
            </a:extLst>
          </p:cNvPr>
          <p:cNvSpPr txBox="1">
            <a:spLocks/>
          </p:cNvSpPr>
          <p:nvPr/>
        </p:nvSpPr>
        <p:spPr>
          <a:xfrm>
            <a:off x="498348" y="661226"/>
            <a:ext cx="9976104" cy="59093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 baseline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“</a:t>
            </a:r>
            <a:r>
              <a:rPr lang="en-US" sz="3600" dirty="0">
                <a:solidFill>
                  <a:srgbClr val="FFC000"/>
                </a:solidFill>
                <a:latin typeface="Trebuchet MS" panose="020B0603020202020204" pitchFamily="34" charset="0"/>
              </a:rPr>
              <a:t>DATA PARALLEL</a:t>
            </a:r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” MODE</a:t>
            </a:r>
          </a:p>
        </p:txBody>
      </p:sp>
    </p:spTree>
    <p:extLst>
      <p:ext uri="{BB962C8B-B14F-4D97-AF65-F5344CB8AC3E}">
        <p14:creationId xmlns:p14="http://schemas.microsoft.com/office/powerpoint/2010/main" val="670044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1;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&gt;&gt;&gt;(N, 2.0f, x, y);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00150" algn="l"/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6007BE-27AB-A76A-1BA9-162D338B802D}"/>
              </a:ext>
            </a:extLst>
          </p:cNvPr>
          <p:cNvSpPr txBox="1">
            <a:spLocks/>
          </p:cNvSpPr>
          <p:nvPr/>
        </p:nvSpPr>
        <p:spPr>
          <a:xfrm>
            <a:off x="498348" y="661226"/>
            <a:ext cx="9976104" cy="59093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 baseline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“</a:t>
            </a:r>
            <a:r>
              <a:rPr lang="en-US" sz="3600" dirty="0">
                <a:solidFill>
                  <a:srgbClr val="FFC000"/>
                </a:solidFill>
                <a:latin typeface="Trebuchet MS" panose="020B0603020202020204" pitchFamily="34" charset="0"/>
              </a:rPr>
              <a:t>DEBUG</a:t>
            </a:r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” MODE</a:t>
            </a:r>
          </a:p>
        </p:txBody>
      </p:sp>
    </p:spTree>
    <p:extLst>
      <p:ext uri="{BB962C8B-B14F-4D97-AF65-F5344CB8AC3E}">
        <p14:creationId xmlns:p14="http://schemas.microsoft.com/office/powerpoint/2010/main" val="3673595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2 * SMs;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&gt;&gt;&gt;(N, 2.0f, x, y);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00150" algn="l"/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FD8AD9-5116-ABA6-2129-3CE74F550F4E}"/>
              </a:ext>
            </a:extLst>
          </p:cNvPr>
          <p:cNvSpPr txBox="1">
            <a:spLocks/>
          </p:cNvSpPr>
          <p:nvPr/>
        </p:nvSpPr>
        <p:spPr>
          <a:xfrm>
            <a:off x="498348" y="661226"/>
            <a:ext cx="9976104" cy="59093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 baseline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“</a:t>
            </a:r>
            <a:r>
              <a:rPr lang="en-US" sz="3600" dirty="0">
                <a:solidFill>
                  <a:srgbClr val="FFC000"/>
                </a:solidFill>
                <a:latin typeface="Trebuchet MS" panose="020B0603020202020204" pitchFamily="34" charset="0"/>
              </a:rPr>
              <a:t>...</a:t>
            </a:r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” MODE</a:t>
            </a:r>
          </a:p>
        </p:txBody>
      </p:sp>
    </p:spTree>
    <p:extLst>
      <p:ext uri="{BB962C8B-B14F-4D97-AF65-F5344CB8AC3E}">
        <p14:creationId xmlns:p14="http://schemas.microsoft.com/office/powerpoint/2010/main" val="3748333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844869-696C-2D66-8429-8F514D792AAB}"/>
              </a:ext>
            </a:extLst>
          </p:cNvPr>
          <p:cNvSpPr/>
          <p:nvPr/>
        </p:nvSpPr>
        <p:spPr>
          <a:xfrm>
            <a:off x="1490870" y="1230177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1B958-B340-B194-D547-407154F53BFD}"/>
              </a:ext>
            </a:extLst>
          </p:cNvPr>
          <p:cNvSpPr txBox="1"/>
          <p:nvPr/>
        </p:nvSpPr>
        <p:spPr>
          <a:xfrm>
            <a:off x="583439" y="1540357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9F7C05-92B3-DD33-6246-DDC5AC9CE506}"/>
              </a:ext>
            </a:extLst>
          </p:cNvPr>
          <p:cNvSpPr/>
          <p:nvPr/>
        </p:nvSpPr>
        <p:spPr>
          <a:xfrm>
            <a:off x="1651936" y="1377063"/>
            <a:ext cx="553404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threads(384)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5BB18-1CF2-CC34-6A4A-6EDCE093352B}"/>
              </a:ext>
            </a:extLst>
          </p:cNvPr>
          <p:cNvSpPr/>
          <p:nvPr/>
        </p:nvSpPr>
        <p:spPr>
          <a:xfrm>
            <a:off x="1490870" y="2381125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29BE0-76C6-D468-DFF6-559037F6E52A}"/>
              </a:ext>
            </a:extLst>
          </p:cNvPr>
          <p:cNvSpPr txBox="1"/>
          <p:nvPr/>
        </p:nvSpPr>
        <p:spPr>
          <a:xfrm>
            <a:off x="583439" y="269130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744AD-9E07-5B3E-0999-393510D870A4}"/>
              </a:ext>
            </a:extLst>
          </p:cNvPr>
          <p:cNvSpPr/>
          <p:nvPr/>
        </p:nvSpPr>
        <p:spPr>
          <a:xfrm>
            <a:off x="1651936" y="2528011"/>
            <a:ext cx="553404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threads(384)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4D38F8-6A44-2AB4-FE33-EF90BADD2395}"/>
              </a:ext>
            </a:extLst>
          </p:cNvPr>
          <p:cNvSpPr/>
          <p:nvPr/>
        </p:nvSpPr>
        <p:spPr>
          <a:xfrm>
            <a:off x="1490870" y="3532073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7F3A7-04A7-D12D-913B-F62CBDEF3D2C}"/>
              </a:ext>
            </a:extLst>
          </p:cNvPr>
          <p:cNvSpPr txBox="1"/>
          <p:nvPr/>
        </p:nvSpPr>
        <p:spPr>
          <a:xfrm>
            <a:off x="583439" y="3842253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2BE70C-7072-E3A9-F256-2FCD8479BC65}"/>
              </a:ext>
            </a:extLst>
          </p:cNvPr>
          <p:cNvSpPr/>
          <p:nvPr/>
        </p:nvSpPr>
        <p:spPr>
          <a:xfrm>
            <a:off x="1651936" y="3678959"/>
            <a:ext cx="363567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threads(256)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7867975-3A17-E232-5C6F-201574784310}"/>
              </a:ext>
            </a:extLst>
          </p:cNvPr>
          <p:cNvSpPr/>
          <p:nvPr/>
        </p:nvSpPr>
        <p:spPr>
          <a:xfrm>
            <a:off x="1490870" y="4683021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6C04E5C-4233-BC58-733E-3D0FA1A225DA}"/>
              </a:ext>
            </a:extLst>
          </p:cNvPr>
          <p:cNvSpPr txBox="1"/>
          <p:nvPr/>
        </p:nvSpPr>
        <p:spPr>
          <a:xfrm>
            <a:off x="583439" y="499320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FA026942-CCC1-AF32-0D33-825A311A147C}"/>
              </a:ext>
            </a:extLst>
          </p:cNvPr>
          <p:cNvSpPr/>
          <p:nvPr/>
        </p:nvSpPr>
        <p:spPr>
          <a:xfrm>
            <a:off x="1651936" y="4829907"/>
            <a:ext cx="3635675" cy="69388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threads(256)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saxpy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058A2-0A01-F2D0-E2B3-12D54769FC68}"/>
              </a:ext>
            </a:extLst>
          </p:cNvPr>
          <p:cNvSpPr txBox="1"/>
          <p:nvPr/>
        </p:nvSpPr>
        <p:spPr>
          <a:xfrm>
            <a:off x="1651936" y="756624"/>
            <a:ext cx="5534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6B01FD-D7CD-F7A2-AC16-85C88CA00076}"/>
              </a:ext>
            </a:extLst>
          </p:cNvPr>
          <p:cNvSpPr txBox="1"/>
          <p:nvPr/>
        </p:nvSpPr>
        <p:spPr>
          <a:xfrm>
            <a:off x="5448621" y="3689094"/>
            <a:ext cx="1737360" cy="1824561"/>
          </a:xfrm>
          <a:prstGeom prst="rect">
            <a:avLst/>
          </a:prstGeom>
          <a:solidFill>
            <a:srgbClr val="C00000">
              <a:alpha val="25000"/>
            </a:srgbClr>
          </a:solidFill>
          <a:ln w="15875">
            <a:solidFill>
              <a:srgbClr val="C0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rgbClr val="C00000"/>
                </a:solidFill>
              </a:rPr>
              <a:t>Unused resources!</a:t>
            </a:r>
          </a:p>
        </p:txBody>
      </p:sp>
    </p:spTree>
    <p:extLst>
      <p:ext uri="{BB962C8B-B14F-4D97-AF65-F5344CB8AC3E}">
        <p14:creationId xmlns:p14="http://schemas.microsoft.com/office/powerpoint/2010/main" val="2927169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2EC372C5-935D-2049-AE50-112E1D34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24E487-4914-36FC-8010-15D9662717C6}"/>
              </a:ext>
            </a:extLst>
          </p:cNvPr>
          <p:cNvSpPr/>
          <p:nvPr/>
        </p:nvSpPr>
        <p:spPr>
          <a:xfrm>
            <a:off x="3045995" y="1471611"/>
            <a:ext cx="4271210" cy="917659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9EC795-A224-7838-B976-3EB13CCC2988}"/>
              </a:ext>
            </a:extLst>
          </p:cNvPr>
          <p:cNvSpPr/>
          <p:nvPr/>
        </p:nvSpPr>
        <p:spPr>
          <a:xfrm>
            <a:off x="3198395" y="1624011"/>
            <a:ext cx="4271210" cy="917659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165B45-ADC3-1D26-7555-EDE2F75CA032}"/>
              </a:ext>
            </a:extLst>
          </p:cNvPr>
          <p:cNvSpPr/>
          <p:nvPr/>
        </p:nvSpPr>
        <p:spPr>
          <a:xfrm>
            <a:off x="3350795" y="1776411"/>
            <a:ext cx="4271210" cy="917659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Trebuchet MS" panose="020B0603020202020204" pitchFamily="34" charset="0"/>
              </a:rPr>
              <a:t>HBM Memory</a:t>
            </a:r>
          </a:p>
          <a:p>
            <a:pPr algn="ctr"/>
            <a:r>
              <a:rPr lang="en-US" sz="1800" dirty="0">
                <a:latin typeface="Trebuchet MS" panose="020B0603020202020204" pitchFamily="34" charset="0"/>
              </a:rPr>
              <a:t>(80GB)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DB639E-9777-13A9-BE48-44E6914AF44F}"/>
              </a:ext>
            </a:extLst>
          </p:cNvPr>
          <p:cNvSpPr/>
          <p:nvPr/>
        </p:nvSpPr>
        <p:spPr>
          <a:xfrm>
            <a:off x="3350795" y="3191961"/>
            <a:ext cx="4271210" cy="653714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Trebuchet MS" panose="020B0603020202020204" pitchFamily="34" charset="0"/>
              </a:rPr>
              <a:t>L2 Cache (40MB)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3B5F337-C3A9-0207-D428-3471ADEF427F}"/>
              </a:ext>
            </a:extLst>
          </p:cNvPr>
          <p:cNvGrpSpPr/>
          <p:nvPr/>
        </p:nvGrpSpPr>
        <p:grpSpPr>
          <a:xfrm>
            <a:off x="3350795" y="3994654"/>
            <a:ext cx="922421" cy="1595016"/>
            <a:chOff x="918411" y="4204204"/>
            <a:chExt cx="922421" cy="15950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E39D9F-4A98-444E-1B67-438A159F8CDE}"/>
                </a:ext>
              </a:extLst>
            </p:cNvPr>
            <p:cNvSpPr/>
            <p:nvPr/>
          </p:nvSpPr>
          <p:spPr>
            <a:xfrm>
              <a:off x="918411" y="4204204"/>
              <a:ext cx="922421" cy="65371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L1 Cache</a:t>
              </a:r>
            </a:p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(192K)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9FF7EA-5794-98B9-1544-CA6A9B092EBA}"/>
                </a:ext>
              </a:extLst>
            </p:cNvPr>
            <p:cNvSpPr/>
            <p:nvPr/>
          </p:nvSpPr>
          <p:spPr>
            <a:xfrm>
              <a:off x="918411" y="4857917"/>
              <a:ext cx="922421" cy="94130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Reg</a:t>
              </a:r>
            </a:p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(256K)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3DCEB4-AE76-E192-8B18-28046C5D2ABA}"/>
              </a:ext>
            </a:extLst>
          </p:cNvPr>
          <p:cNvGrpSpPr/>
          <p:nvPr/>
        </p:nvGrpSpPr>
        <p:grpSpPr>
          <a:xfrm>
            <a:off x="6699584" y="3994654"/>
            <a:ext cx="922421" cy="1595016"/>
            <a:chOff x="4267200" y="4204204"/>
            <a:chExt cx="922421" cy="159501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98BFE5F-4DA5-CD9B-7996-4ECA2D4BD671}"/>
                </a:ext>
              </a:extLst>
            </p:cNvPr>
            <p:cNvSpPr/>
            <p:nvPr/>
          </p:nvSpPr>
          <p:spPr>
            <a:xfrm>
              <a:off x="4267200" y="4204204"/>
              <a:ext cx="922421" cy="65371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L1 Cache</a:t>
              </a:r>
            </a:p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(192K)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41F3F9-F5A6-33FB-8525-D8014D43A9B7}"/>
                </a:ext>
              </a:extLst>
            </p:cNvPr>
            <p:cNvSpPr/>
            <p:nvPr/>
          </p:nvSpPr>
          <p:spPr>
            <a:xfrm>
              <a:off x="4267200" y="4857917"/>
              <a:ext cx="922421" cy="94130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Reg</a:t>
              </a:r>
            </a:p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(256K)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891C22C-C96F-7B44-4E7C-48B618A600D6}"/>
              </a:ext>
            </a:extLst>
          </p:cNvPr>
          <p:cNvGrpSpPr/>
          <p:nvPr/>
        </p:nvGrpSpPr>
        <p:grpSpPr>
          <a:xfrm>
            <a:off x="4467058" y="3994654"/>
            <a:ext cx="922421" cy="1595016"/>
            <a:chOff x="2013284" y="4204204"/>
            <a:chExt cx="922421" cy="159501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D214FB9-063C-F974-C21F-47956D400FA6}"/>
                </a:ext>
              </a:extLst>
            </p:cNvPr>
            <p:cNvSpPr/>
            <p:nvPr/>
          </p:nvSpPr>
          <p:spPr>
            <a:xfrm>
              <a:off x="2013284" y="4204204"/>
              <a:ext cx="922421" cy="65371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L1 Cache</a:t>
              </a:r>
            </a:p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(192K)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7344AFC-EF78-A923-6643-591474C6B955}"/>
                </a:ext>
              </a:extLst>
            </p:cNvPr>
            <p:cNvSpPr/>
            <p:nvPr/>
          </p:nvSpPr>
          <p:spPr>
            <a:xfrm>
              <a:off x="2013284" y="4857917"/>
              <a:ext cx="922421" cy="94130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Reg</a:t>
              </a:r>
            </a:p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(256K)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13D9504-29F4-7A0B-CF80-71925CA17585}"/>
              </a:ext>
            </a:extLst>
          </p:cNvPr>
          <p:cNvGrpSpPr/>
          <p:nvPr/>
        </p:nvGrpSpPr>
        <p:grpSpPr>
          <a:xfrm>
            <a:off x="5583321" y="3994654"/>
            <a:ext cx="922421" cy="1595016"/>
            <a:chOff x="3152273" y="4204204"/>
            <a:chExt cx="922421" cy="159501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6B6B0D9-FF79-47A4-35D3-94BB70D4A6DC}"/>
                </a:ext>
              </a:extLst>
            </p:cNvPr>
            <p:cNvSpPr/>
            <p:nvPr/>
          </p:nvSpPr>
          <p:spPr>
            <a:xfrm>
              <a:off x="3152273" y="4204204"/>
              <a:ext cx="922421" cy="65371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…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D2CC7C0-3E3A-A82A-6B0F-BB979AAAA051}"/>
                </a:ext>
              </a:extLst>
            </p:cNvPr>
            <p:cNvSpPr/>
            <p:nvPr/>
          </p:nvSpPr>
          <p:spPr>
            <a:xfrm>
              <a:off x="3152273" y="4857917"/>
              <a:ext cx="922421" cy="94130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rebuchet MS" panose="020B0603020202020204" pitchFamily="34" charset="0"/>
                </a:rPr>
                <a:t>…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1CB0B91-0331-9DA7-B5E6-1F4DAABB33D3}"/>
              </a:ext>
            </a:extLst>
          </p:cNvPr>
          <p:cNvGrpSpPr/>
          <p:nvPr/>
        </p:nvGrpSpPr>
        <p:grpSpPr>
          <a:xfrm>
            <a:off x="4509168" y="2685170"/>
            <a:ext cx="2148305" cy="497891"/>
            <a:chOff x="1925053" y="2904622"/>
            <a:chExt cx="1590173" cy="49789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CD753A4-3564-F23A-08DF-A7E2F322F47F}"/>
                </a:ext>
              </a:extLst>
            </p:cNvPr>
            <p:cNvCxnSpPr>
              <a:cxnSpLocks/>
            </p:cNvCxnSpPr>
            <p:nvPr/>
          </p:nvCxnSpPr>
          <p:spPr>
            <a:xfrm>
              <a:off x="1925053" y="2904622"/>
              <a:ext cx="0" cy="497891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43A3981-A35D-B6E9-8ED0-B390441FF24A}"/>
                </a:ext>
              </a:extLst>
            </p:cNvPr>
            <p:cNvCxnSpPr>
              <a:cxnSpLocks/>
            </p:cNvCxnSpPr>
            <p:nvPr/>
          </p:nvCxnSpPr>
          <p:spPr>
            <a:xfrm>
              <a:off x="2101739" y="2904622"/>
              <a:ext cx="0" cy="497891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B10808E-8CE6-EA8B-8094-CD82BD6F53C9}"/>
                </a:ext>
              </a:extLst>
            </p:cNvPr>
            <p:cNvCxnSpPr>
              <a:cxnSpLocks/>
            </p:cNvCxnSpPr>
            <p:nvPr/>
          </p:nvCxnSpPr>
          <p:spPr>
            <a:xfrm>
              <a:off x="2278425" y="2904622"/>
              <a:ext cx="0" cy="497891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8C4C788-D8F0-7DF8-D90C-1516E47632D5}"/>
                </a:ext>
              </a:extLst>
            </p:cNvPr>
            <p:cNvCxnSpPr>
              <a:cxnSpLocks/>
            </p:cNvCxnSpPr>
            <p:nvPr/>
          </p:nvCxnSpPr>
          <p:spPr>
            <a:xfrm>
              <a:off x="2455111" y="2904622"/>
              <a:ext cx="0" cy="497891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32CC380-7766-20C7-2B45-C6BE9218D29E}"/>
                </a:ext>
              </a:extLst>
            </p:cNvPr>
            <p:cNvCxnSpPr>
              <a:cxnSpLocks/>
            </p:cNvCxnSpPr>
            <p:nvPr/>
          </p:nvCxnSpPr>
          <p:spPr>
            <a:xfrm>
              <a:off x="2631797" y="2904622"/>
              <a:ext cx="0" cy="497891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BDB8300-2AC1-F340-F23E-1C79DD3DA84B}"/>
                </a:ext>
              </a:extLst>
            </p:cNvPr>
            <p:cNvCxnSpPr>
              <a:cxnSpLocks/>
            </p:cNvCxnSpPr>
            <p:nvPr/>
          </p:nvCxnSpPr>
          <p:spPr>
            <a:xfrm>
              <a:off x="2808483" y="2904622"/>
              <a:ext cx="0" cy="497891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71F437-A43D-E682-1E43-018CCE6EB1D3}"/>
                </a:ext>
              </a:extLst>
            </p:cNvPr>
            <p:cNvCxnSpPr>
              <a:cxnSpLocks/>
            </p:cNvCxnSpPr>
            <p:nvPr/>
          </p:nvCxnSpPr>
          <p:spPr>
            <a:xfrm>
              <a:off x="2985169" y="2904622"/>
              <a:ext cx="0" cy="497891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2C92CF-7912-4E39-3C99-142FD54E877D}"/>
                </a:ext>
              </a:extLst>
            </p:cNvPr>
            <p:cNvCxnSpPr>
              <a:cxnSpLocks/>
            </p:cNvCxnSpPr>
            <p:nvPr/>
          </p:nvCxnSpPr>
          <p:spPr>
            <a:xfrm>
              <a:off x="3161855" y="2904622"/>
              <a:ext cx="0" cy="497891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CECD537-6BA1-12EF-CC9B-3E29F9DD12F3}"/>
                </a:ext>
              </a:extLst>
            </p:cNvPr>
            <p:cNvCxnSpPr>
              <a:cxnSpLocks/>
            </p:cNvCxnSpPr>
            <p:nvPr/>
          </p:nvCxnSpPr>
          <p:spPr>
            <a:xfrm>
              <a:off x="3338541" y="2904622"/>
              <a:ext cx="0" cy="497891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5CCA01F-2CF7-FE65-6FDE-1BA78CADBB0C}"/>
                </a:ext>
              </a:extLst>
            </p:cNvPr>
            <p:cNvCxnSpPr>
              <a:cxnSpLocks/>
            </p:cNvCxnSpPr>
            <p:nvPr/>
          </p:nvCxnSpPr>
          <p:spPr>
            <a:xfrm>
              <a:off x="3515226" y="2904622"/>
              <a:ext cx="0" cy="497891"/>
            </a:xfrm>
            <a:prstGeom prst="line">
              <a:avLst/>
            </a:prstGeom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2BA75FD-2474-DCB5-006D-C87B8C22433A}"/>
              </a:ext>
            </a:extLst>
          </p:cNvPr>
          <p:cNvCxnSpPr>
            <a:cxnSpLocks/>
          </p:cNvCxnSpPr>
          <p:nvPr/>
        </p:nvCxnSpPr>
        <p:spPr>
          <a:xfrm>
            <a:off x="3799305" y="3845675"/>
            <a:ext cx="0" cy="148979"/>
          </a:xfrm>
          <a:prstGeom prst="line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42519C-6450-42E8-2646-F3F946A6920F}"/>
              </a:ext>
            </a:extLst>
          </p:cNvPr>
          <p:cNvCxnSpPr>
            <a:cxnSpLocks/>
          </p:cNvCxnSpPr>
          <p:nvPr/>
        </p:nvCxnSpPr>
        <p:spPr>
          <a:xfrm>
            <a:off x="4928268" y="3845675"/>
            <a:ext cx="0" cy="148979"/>
          </a:xfrm>
          <a:prstGeom prst="line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E48D80C-9487-E4E0-BFB8-5E4D155A44EF}"/>
              </a:ext>
            </a:extLst>
          </p:cNvPr>
          <p:cNvCxnSpPr>
            <a:cxnSpLocks/>
          </p:cNvCxnSpPr>
          <p:nvPr/>
        </p:nvCxnSpPr>
        <p:spPr>
          <a:xfrm>
            <a:off x="6044865" y="3845675"/>
            <a:ext cx="0" cy="148979"/>
          </a:xfrm>
          <a:prstGeom prst="line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C3EBEFB-B569-F81F-1074-F3A266C76926}"/>
              </a:ext>
            </a:extLst>
          </p:cNvPr>
          <p:cNvCxnSpPr>
            <a:cxnSpLocks/>
          </p:cNvCxnSpPr>
          <p:nvPr/>
        </p:nvCxnSpPr>
        <p:spPr>
          <a:xfrm>
            <a:off x="7160794" y="3841539"/>
            <a:ext cx="0" cy="148979"/>
          </a:xfrm>
          <a:prstGeom prst="line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171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B28F-E327-20AC-1515-4ADF8BAB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ILLUSTRATE USING A </a:t>
            </a:r>
            <a:r>
              <a:rPr lang="en-US" u="sng" dirty="0"/>
              <a:t>REAL</a:t>
            </a:r>
            <a:r>
              <a:rPr lang="en-US" dirty="0"/>
              <a:t> PROBLEM.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8148A0-AD16-7BF7-E795-90F71E8E679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Fine-grained parallelism</a:t>
                </a:r>
              </a:p>
              <a:p>
                <a:r>
                  <a:rPr lang="en-US" dirty="0"/>
                  <a:t>Regular workload</a:t>
                </a:r>
              </a:p>
              <a:p>
                <a:r>
                  <a:rPr lang="en-US" dirty="0"/>
                  <a:t>Perfect for our memory systems</a:t>
                </a:r>
              </a:p>
              <a:p>
                <a:r>
                  <a:rPr lang="en-US" b="1" dirty="0"/>
                  <a:t>… but, how do we program it?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8148A0-AD16-7BF7-E795-90F71E8E67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D0DC0-6C59-CC31-4312-63589891965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General Matrix-Multiplication (GEMM)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EE6B776-AF34-B1CE-4E55-17AAAE0BAAE5}"/>
              </a:ext>
            </a:extLst>
          </p:cNvPr>
          <p:cNvGrpSpPr/>
          <p:nvPr/>
        </p:nvGrpSpPr>
        <p:grpSpPr>
          <a:xfrm>
            <a:off x="1182757" y="2230903"/>
            <a:ext cx="3235477" cy="3226826"/>
            <a:chOff x="2005011" y="3118126"/>
            <a:chExt cx="2075292" cy="20697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C775DB-B387-C6C6-6C80-8F9B27193B09}"/>
                </a:ext>
              </a:extLst>
            </p:cNvPr>
            <p:cNvSpPr/>
            <p:nvPr/>
          </p:nvSpPr>
          <p:spPr>
            <a:xfrm>
              <a:off x="2005011" y="3817427"/>
              <a:ext cx="461176" cy="1370442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26D0DE-5EDB-223D-3486-CD6C59FE12C6}"/>
                </a:ext>
              </a:extLst>
            </p:cNvPr>
            <p:cNvSpPr/>
            <p:nvPr/>
          </p:nvSpPr>
          <p:spPr>
            <a:xfrm>
              <a:off x="2696775" y="3118126"/>
              <a:ext cx="1383528" cy="46117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D685FD5-B3C9-C7EE-EA4F-6745A2338C7A}"/>
                </a:ext>
              </a:extLst>
            </p:cNvPr>
            <p:cNvGrpSpPr/>
            <p:nvPr/>
          </p:nvGrpSpPr>
          <p:grpSpPr>
            <a:xfrm>
              <a:off x="2696775" y="3804341"/>
              <a:ext cx="1383528" cy="1383528"/>
              <a:chOff x="1844702" y="2849963"/>
              <a:chExt cx="1383528" cy="1383528"/>
            </a:xfrm>
            <a:solidFill>
              <a:schemeClr val="tx2">
                <a:lumMod val="20000"/>
                <a:lumOff val="80000"/>
              </a:schemeClr>
            </a:solidFill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D95E40-961D-701F-D4B7-17B788CBB8FB}"/>
                  </a:ext>
                </a:extLst>
              </p:cNvPr>
              <p:cNvSpPr/>
              <p:nvPr/>
            </p:nvSpPr>
            <p:spPr>
              <a:xfrm>
                <a:off x="1844702" y="2849963"/>
                <a:ext cx="461176" cy="461176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523E262-6D6E-2987-7AD2-C21446A24C28}"/>
                  </a:ext>
                </a:extLst>
              </p:cNvPr>
              <p:cNvSpPr/>
              <p:nvPr/>
            </p:nvSpPr>
            <p:spPr>
              <a:xfrm>
                <a:off x="2305878" y="2849963"/>
                <a:ext cx="461176" cy="461176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B09EEEF-ED7B-443D-5157-773A89F00E37}"/>
                  </a:ext>
                </a:extLst>
              </p:cNvPr>
              <p:cNvSpPr/>
              <p:nvPr/>
            </p:nvSpPr>
            <p:spPr>
              <a:xfrm>
                <a:off x="2767054" y="2849963"/>
                <a:ext cx="461176" cy="461176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E640135-0237-2455-B290-85BA029A0140}"/>
                  </a:ext>
                </a:extLst>
              </p:cNvPr>
              <p:cNvSpPr/>
              <p:nvPr/>
            </p:nvSpPr>
            <p:spPr>
              <a:xfrm>
                <a:off x="1844702" y="3311139"/>
                <a:ext cx="461176" cy="461176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2527A9E-4E1F-C1C6-9425-2856122559D2}"/>
                  </a:ext>
                </a:extLst>
              </p:cNvPr>
              <p:cNvSpPr/>
              <p:nvPr/>
            </p:nvSpPr>
            <p:spPr>
              <a:xfrm>
                <a:off x="2305878" y="3311139"/>
                <a:ext cx="461176" cy="461176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CDEAD42-511C-A8A9-7038-4F382F37566D}"/>
                  </a:ext>
                </a:extLst>
              </p:cNvPr>
              <p:cNvSpPr/>
              <p:nvPr/>
            </p:nvSpPr>
            <p:spPr>
              <a:xfrm>
                <a:off x="2767054" y="3311139"/>
                <a:ext cx="461176" cy="461176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CC924F7-8A08-DCCB-DDCE-3B0013D48722}"/>
                  </a:ext>
                </a:extLst>
              </p:cNvPr>
              <p:cNvSpPr/>
              <p:nvPr/>
            </p:nvSpPr>
            <p:spPr>
              <a:xfrm>
                <a:off x="1844702" y="3772315"/>
                <a:ext cx="461176" cy="461176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D4675C7-804D-6F00-B366-707F3A70D58F}"/>
                  </a:ext>
                </a:extLst>
              </p:cNvPr>
              <p:cNvSpPr/>
              <p:nvPr/>
            </p:nvSpPr>
            <p:spPr>
              <a:xfrm>
                <a:off x="2305878" y="3772315"/>
                <a:ext cx="461176" cy="461176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E5A0F04-F19A-72D8-6A67-09FAA0857826}"/>
                  </a:ext>
                </a:extLst>
              </p:cNvPr>
              <p:cNvSpPr/>
              <p:nvPr/>
            </p:nvSpPr>
            <p:spPr>
              <a:xfrm>
                <a:off x="2767054" y="3772315"/>
                <a:ext cx="461176" cy="461176"/>
              </a:xfrm>
              <a:prstGeom prst="rect">
                <a:avLst/>
              </a:prstGeom>
              <a:solidFill>
                <a:schemeClr val="tx2"/>
              </a:solidFill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8</a:t>
                </a: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6B9D58-0213-C248-7B9A-0184B0EBEC2D}"/>
                </a:ext>
              </a:extLst>
            </p:cNvPr>
            <p:cNvSpPr/>
            <p:nvPr/>
          </p:nvSpPr>
          <p:spPr>
            <a:xfrm>
              <a:off x="2696775" y="3801937"/>
              <a:ext cx="1383528" cy="13859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A5D36A-71AA-1AFA-0FEC-7786873875C4}"/>
                </a:ext>
              </a:extLst>
            </p:cNvPr>
            <p:cNvSpPr/>
            <p:nvPr/>
          </p:nvSpPr>
          <p:spPr>
            <a:xfrm>
              <a:off x="2081997" y="3195112"/>
              <a:ext cx="307203" cy="307203"/>
            </a:xfrm>
            <a:prstGeom prst="ellipse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44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bg2"/>
                  </a:solidFill>
                  <a:latin typeface="Consolas" panose="020B0609020204030204" pitchFamily="49" charset="0"/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645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DAC09B-5691-AA6F-06E3-7E17887087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364" y="502444"/>
                <a:ext cx="9328072" cy="5167313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9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Trebuchet MS"/>
                  <a:buNone/>
                  <a:defRPr sz="2000" b="0" i="0" u="none" strike="noStrike" cap="none" baseline="0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lvl1pPr>
                <a:lvl2pPr marL="914400" marR="0" lvl="1" indent="-228600" algn="l" rtl="0">
                  <a:lnSpc>
                    <a:spcPct val="9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Trebuchet MS"/>
                  <a:buNone/>
                  <a:defRPr sz="1800" b="0" i="0" u="none" strike="noStrike" cap="none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lvl2pPr>
                <a:lvl3pPr marL="1371600" marR="0" lvl="2" indent="-228600" algn="l" rtl="0">
                  <a:lnSpc>
                    <a:spcPct val="9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Trebuchet MS"/>
                  <a:buNone/>
                  <a:defRPr sz="1600" b="0" i="0" u="none" strike="noStrike" cap="none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900"/>
                  </a:spcBef>
                  <a:spcAft>
                    <a:spcPts val="0"/>
                  </a:spcAft>
                  <a:buClr>
                    <a:schemeClr val="dk2"/>
                  </a:buClr>
                  <a:buSzPts val="2000"/>
                  <a:buFont typeface="Trebuchet MS"/>
                  <a:buChar char="–"/>
                  <a:defRPr sz="2000" b="0" i="0" u="none" strike="noStrike" cap="none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2"/>
                  </a:buClr>
                  <a:buSzPts val="2000"/>
                  <a:buFont typeface="Trebuchet MS"/>
                  <a:buChar char="»"/>
                  <a:defRPr sz="2000" b="0" i="0" u="none" strike="noStrike" cap="none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2"/>
                  </a:buClr>
                  <a:buSzPts val="2000"/>
                  <a:buFont typeface="Trebuchet MS"/>
                  <a:buChar char="»"/>
                  <a:defRPr sz="2000" b="0" i="0" u="none" strike="noStrike" cap="none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2"/>
                  </a:buClr>
                  <a:buSzPts val="2000"/>
                  <a:buFont typeface="Trebuchet MS"/>
                  <a:buChar char="»"/>
                  <a:defRPr sz="2000" b="0" i="0" u="none" strike="noStrike" cap="none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2"/>
                  </a:buClr>
                  <a:buSzPts val="2000"/>
                  <a:buFont typeface="Trebuchet MS"/>
                  <a:buChar char="»"/>
                  <a:defRPr sz="2000" b="0" i="0" u="none" strike="noStrike" cap="none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2"/>
                  </a:buClr>
                  <a:buSzPts val="2000"/>
                  <a:buFont typeface="Trebuchet MS"/>
                  <a:buChar char="»"/>
                  <a:defRPr sz="2000" b="0" i="0" u="none" strike="noStrike" cap="none">
                    <a:solidFill>
                      <a:schemeClr val="dk2"/>
                    </a:solidFill>
                    <a:latin typeface="Trebuchet MS"/>
                    <a:ea typeface="Trebuchet MS"/>
                    <a:cs typeface="Trebuchet MS"/>
                    <a:sym typeface="Trebuchet M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 typeface="Arial" pitchFamily="34" charset="0"/>
                  <a:buNone/>
                  <a:tabLst>
                    <a:tab pos="4227513" algn="l"/>
                  </a:tabLst>
                  <a:defRPr/>
                </a:pP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  accumulator[BLK_M, BLK_K]</a:t>
                </a:r>
              </a:p>
              <a:p>
                <a:pPr marL="0" indent="0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 typeface="Arial" pitchFamily="34" charset="0"/>
                  <a:buNone/>
                  <a:tabLst>
                    <a:tab pos="4227513" algn="l"/>
                  </a:tabLst>
                  <a:defRPr/>
                </a:pP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  </a:t>
                </a:r>
                <a:r>
                  <a:rPr lang="en-US" kern="1200" dirty="0" err="1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iters_per_tile</a:t>
                </a: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k</m:t>
                        </m:r>
                        <m:r>
                          <a:rPr lang="en-US" b="0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b="0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BLK</m:t>
                        </m:r>
                        <m:r>
                          <a:rPr lang="en-US" b="0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b="0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K</m:t>
                        </m:r>
                      </m:e>
                    </m:d>
                    <m:r>
                      <a:rPr lang="en-US" i="0" kern="1200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Tahoma" pitchFamily="34" charset="0"/>
                        <a:cs typeface="Tahoma" pitchFamily="34" charset="0"/>
                      </a:rPr>
                      <m:t>;</m:t>
                    </m:r>
                  </m:oMath>
                </a14:m>
                <a:b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</a:b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  </a:t>
                </a:r>
                <a:b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</a:b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  </a:t>
                </a:r>
                <a:r>
                  <a:rPr kumimoji="0" lang="en-US" b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Malgun Gothic" panose="020B0503020000020004" pitchFamily="34" charset="-127"/>
                    <a:cs typeface="Tahoma" pitchFamily="34" charset="0"/>
                  </a:rPr>
                  <a:t>// One output tile per CTA.</a:t>
                </a:r>
                <a:endParaRPr lang="en-US" kern="1200" dirty="0">
                  <a:solidFill>
                    <a:prstClr val="white"/>
                  </a:solidFill>
                  <a:latin typeface="Consolas" panose="020B0609020204030204" pitchFamily="49" charset="0"/>
                  <a:ea typeface="Tahoma" pitchFamily="34" charset="0"/>
                  <a:cs typeface="Tahoma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tabLst>
                    <a:tab pos="4227513" algn="l"/>
                  </a:tabLst>
                  <a:defRPr/>
                </a:pP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  fork CTA</a:t>
                </a:r>
                <a:r>
                  <a:rPr lang="en-US" kern="1200" baseline="-250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[x] </a:t>
                </a: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in [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m</m:t>
                        </m:r>
                        <m:r>
                          <a:rPr lang="en-US" b="0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b="0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BLK</m:t>
                        </m:r>
                        <m:r>
                          <a:rPr lang="en-US" b="0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b="0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M</m:t>
                        </m:r>
                      </m:e>
                    </m:d>
                  </m:oMath>
                </a14:m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 x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kern="1200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n</m:t>
                        </m:r>
                        <m:r>
                          <a:rPr lang="en-US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BLK</m:t>
                        </m:r>
                        <m:r>
                          <a:rPr lang="en-US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b="0" i="0" kern="1200" dirty="0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Tahoma" pitchFamily="34" charset="0"/>
                            <a:cs typeface="Tahoma" pitchFamily="34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]</a:t>
                </a:r>
              </a:p>
              <a:p>
                <a:pPr marL="0" indent="0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 typeface="Arial" pitchFamily="34" charset="0"/>
                  <a:buNone/>
                  <a:tabLst>
                    <a:tab pos="4227513" algn="l"/>
                  </a:tabLst>
                  <a:defRPr/>
                </a:pP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    </a:t>
                </a:r>
                <a:r>
                  <a:rPr kumimoji="0" lang="en-US" b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Malgun Gothic" panose="020B0503020000020004" pitchFamily="34" charset="-127"/>
                    <a:cs typeface="Tahoma" pitchFamily="34" charset="0"/>
                  </a:rPr>
                  <a:t>// Perform MAC iterations for this tile.</a:t>
                </a:r>
                <a:endParaRPr lang="en-US" kern="1200" dirty="0">
                  <a:solidFill>
                    <a:prstClr val="white"/>
                  </a:solidFill>
                  <a:latin typeface="Consolas" panose="020B0609020204030204" pitchFamily="49" charset="0"/>
                  <a:ea typeface="Tahoma" pitchFamily="34" charset="0"/>
                  <a:cs typeface="Tahoma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 typeface="Arial" pitchFamily="34" charset="0"/>
                  <a:buNone/>
                  <a:tabLst>
                    <a:tab pos="4227513" algn="l"/>
                  </a:tabLst>
                  <a:defRPr/>
                </a:pP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    accumulator = </a:t>
                </a:r>
                <a:r>
                  <a:rPr lang="en-US" b="1" kern="1200" dirty="0" err="1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mac_loop</a:t>
                </a: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(x, 0, </a:t>
                </a:r>
                <a:r>
                  <a:rPr lang="en-US" kern="1200" dirty="0" err="1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iters_per_tile</a:t>
                </a: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);</a:t>
                </a:r>
              </a:p>
              <a:p>
                <a:pPr marL="0" indent="0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 typeface="Arial" pitchFamily="34" charset="0"/>
                  <a:buNone/>
                  <a:tabLst>
                    <a:tab pos="4227513" algn="l"/>
                  </a:tabLst>
                  <a:defRPr/>
                </a:pP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    </a:t>
                </a:r>
                <a:r>
                  <a:rPr kumimoji="0" lang="en-US" b="0" u="none" strike="noStrike" kern="1200" cap="none" spc="0" normalizeH="0" baseline="0" noProof="0" dirty="0">
                    <a:ln>
                      <a:noFill/>
                    </a:ln>
                    <a:solidFill>
                      <a:srgbClr val="92D05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Malgun Gothic" panose="020B0503020000020004" pitchFamily="34" charset="-127"/>
                    <a:cs typeface="Tahoma" pitchFamily="34" charset="0"/>
                  </a:rPr>
                  <a:t>// Store accumulators to output tile.</a:t>
                </a:r>
                <a:endParaRPr lang="en-US" kern="1200" dirty="0">
                  <a:solidFill>
                    <a:prstClr val="white"/>
                  </a:solidFill>
                  <a:latin typeface="Consolas" panose="020B0609020204030204" pitchFamily="49" charset="0"/>
                  <a:ea typeface="Tahoma" pitchFamily="34" charset="0"/>
                  <a:cs typeface="Tahoma" pitchFamily="34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 typeface="Arial" pitchFamily="34" charset="0"/>
                  <a:buNone/>
                  <a:tabLst>
                    <a:tab pos="4227513" algn="l"/>
                  </a:tabLst>
                  <a:defRPr/>
                </a:pP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    </a:t>
                </a:r>
                <a:r>
                  <a:rPr lang="en-US" b="1" kern="1200" dirty="0" err="1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store_tile</a:t>
                </a: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(C, x, accumulator);</a:t>
                </a:r>
              </a:p>
              <a:p>
                <a:pPr marL="0" indent="0">
                  <a:lnSpc>
                    <a:spcPct val="100000"/>
                  </a:lnSpc>
                  <a:spcBef>
                    <a:spcPct val="20000"/>
                  </a:spcBef>
                  <a:buClrTx/>
                  <a:buSzTx/>
                  <a:buFont typeface="Arial" pitchFamily="34" charset="0"/>
                  <a:buNone/>
                  <a:tabLst>
                    <a:tab pos="4227513" algn="l"/>
                  </a:tabLst>
                  <a:defRPr/>
                </a:pPr>
                <a:r>
                  <a:rPr lang="en-US" kern="1200" dirty="0">
                    <a:solidFill>
                      <a:prstClr val="white"/>
                    </a:solidFill>
                    <a:latin typeface="Consolas" panose="020B0609020204030204" pitchFamily="49" charset="0"/>
                    <a:ea typeface="Tahoma" pitchFamily="34" charset="0"/>
                    <a:cs typeface="Tahoma" pitchFamily="34" charset="0"/>
                  </a:rPr>
                  <a:t>  join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3DAC09B-5691-AA6F-06E3-7E17887087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64" y="502444"/>
                <a:ext cx="9328072" cy="51673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4417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B298CBBE-54E1-15DB-DBE0-3A97D5E57DE3}"/>
              </a:ext>
            </a:extLst>
          </p:cNvPr>
          <p:cNvGrpSpPr/>
          <p:nvPr/>
        </p:nvGrpSpPr>
        <p:grpSpPr>
          <a:xfrm>
            <a:off x="3863898" y="1470830"/>
            <a:ext cx="3245004" cy="3230540"/>
            <a:chOff x="3863898" y="1470830"/>
            <a:chExt cx="3245004" cy="323054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A9DD067-A977-209E-3C95-EB1F45178A51}"/>
                </a:ext>
              </a:extLst>
            </p:cNvPr>
            <p:cNvGrpSpPr/>
            <p:nvPr/>
          </p:nvGrpSpPr>
          <p:grpSpPr>
            <a:xfrm>
              <a:off x="3863898" y="1470830"/>
              <a:ext cx="3245004" cy="3230540"/>
              <a:chOff x="3136499" y="1468973"/>
              <a:chExt cx="3245004" cy="323054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797C803D-EFC8-700B-5A4F-3DF532CC09F2}"/>
                  </a:ext>
                </a:extLst>
              </p:cNvPr>
              <p:cNvGrpSpPr/>
              <p:nvPr/>
            </p:nvGrpSpPr>
            <p:grpSpPr>
              <a:xfrm>
                <a:off x="3146026" y="1472687"/>
                <a:ext cx="3235477" cy="3226826"/>
                <a:chOff x="2005011" y="3118126"/>
                <a:chExt cx="2075292" cy="2069743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D410C279-771D-CA5A-0E3C-A7564D1D7B8D}"/>
                    </a:ext>
                  </a:extLst>
                </p:cNvPr>
                <p:cNvSpPr/>
                <p:nvPr/>
              </p:nvSpPr>
              <p:spPr>
                <a:xfrm>
                  <a:off x="2005011" y="3817427"/>
                  <a:ext cx="461176" cy="1370442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/>
                    <a:t>B</a:t>
                  </a: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789FDDA6-A67D-91AC-2BDB-432A1E94F7ED}"/>
                    </a:ext>
                  </a:extLst>
                </p:cNvPr>
                <p:cNvSpPr/>
                <p:nvPr/>
              </p:nvSpPr>
              <p:spPr>
                <a:xfrm>
                  <a:off x="2696775" y="3118126"/>
                  <a:ext cx="1383528" cy="461176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/>
                    <a:t>A</a:t>
                  </a:r>
                </a:p>
              </p:txBody>
            </p:sp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B767BCF4-B7BB-DDCB-816B-B8D4D5D4EAF6}"/>
                    </a:ext>
                  </a:extLst>
                </p:cNvPr>
                <p:cNvGrpSpPr/>
                <p:nvPr/>
              </p:nvGrpSpPr>
              <p:grpSpPr>
                <a:xfrm>
                  <a:off x="2696775" y="3804341"/>
                  <a:ext cx="1383528" cy="1383528"/>
                  <a:chOff x="1844702" y="2849963"/>
                  <a:chExt cx="1383528" cy="1383528"/>
                </a:xfrm>
                <a:solidFill>
                  <a:schemeClr val="tx2">
                    <a:lumMod val="20000"/>
                    <a:lumOff val="80000"/>
                  </a:schemeClr>
                </a:solidFill>
              </p:grpSpPr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EF4943FB-860F-228B-6AED-75C9489EA04C}"/>
                      </a:ext>
                    </a:extLst>
                  </p:cNvPr>
                  <p:cNvSpPr/>
                  <p:nvPr/>
                </p:nvSpPr>
                <p:spPr>
                  <a:xfrm>
                    <a:off x="1844702" y="2849963"/>
                    <a:ext cx="461176" cy="461176"/>
                  </a:xfrm>
                  <a:prstGeom prst="rect">
                    <a:avLst/>
                  </a:prstGeom>
                  <a:solidFill>
                    <a:schemeClr val="tx2"/>
                  </a:solidFill>
                  <a:ln w="6350"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ADDB09D5-17AA-C8DF-C14F-09AC9572E93B}"/>
                      </a:ext>
                    </a:extLst>
                  </p:cNvPr>
                  <p:cNvSpPr/>
                  <p:nvPr/>
                </p:nvSpPr>
                <p:spPr>
                  <a:xfrm>
                    <a:off x="2305878" y="2849963"/>
                    <a:ext cx="461176" cy="461176"/>
                  </a:xfrm>
                  <a:prstGeom prst="rect">
                    <a:avLst/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</a:rPr>
                      <a:t>1</a:t>
                    </a:r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B02FF4BC-0165-2AA2-F9B7-314910E078DF}"/>
                      </a:ext>
                    </a:extLst>
                  </p:cNvPr>
                  <p:cNvSpPr/>
                  <p:nvPr/>
                </p:nvSpPr>
                <p:spPr>
                  <a:xfrm>
                    <a:off x="2767054" y="2849963"/>
                    <a:ext cx="461176" cy="461176"/>
                  </a:xfrm>
                  <a:prstGeom prst="rect">
                    <a:avLst/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</a:rPr>
                      <a:t>2</a:t>
                    </a:r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A6FAE046-78B6-45B4-673C-999508DA44A8}"/>
                      </a:ext>
                    </a:extLst>
                  </p:cNvPr>
                  <p:cNvSpPr/>
                  <p:nvPr/>
                </p:nvSpPr>
                <p:spPr>
                  <a:xfrm>
                    <a:off x="1844702" y="3311139"/>
                    <a:ext cx="461176" cy="461176"/>
                  </a:xfrm>
                  <a:prstGeom prst="rect">
                    <a:avLst/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</a:rPr>
                      <a:t>3</a:t>
                    </a: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91B3D418-C2A0-6318-22EF-D84105C9E87C}"/>
                      </a:ext>
                    </a:extLst>
                  </p:cNvPr>
                  <p:cNvSpPr/>
                  <p:nvPr/>
                </p:nvSpPr>
                <p:spPr>
                  <a:xfrm>
                    <a:off x="2305878" y="3311139"/>
                    <a:ext cx="461176" cy="461176"/>
                  </a:xfrm>
                  <a:prstGeom prst="rect">
                    <a:avLst/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</a:rPr>
                      <a:t>4</a:t>
                    </a: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71B3B761-F132-AF3A-C2DF-14E846327C8D}"/>
                      </a:ext>
                    </a:extLst>
                  </p:cNvPr>
                  <p:cNvSpPr/>
                  <p:nvPr/>
                </p:nvSpPr>
                <p:spPr>
                  <a:xfrm>
                    <a:off x="2767054" y="3311139"/>
                    <a:ext cx="461176" cy="461176"/>
                  </a:xfrm>
                  <a:prstGeom prst="rect">
                    <a:avLst/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</a:rPr>
                      <a:t>5</a:t>
                    </a: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4A198F32-9804-D084-1000-B4A26504AA73}"/>
                      </a:ext>
                    </a:extLst>
                  </p:cNvPr>
                  <p:cNvSpPr/>
                  <p:nvPr/>
                </p:nvSpPr>
                <p:spPr>
                  <a:xfrm>
                    <a:off x="1844702" y="3772315"/>
                    <a:ext cx="461176" cy="461176"/>
                  </a:xfrm>
                  <a:prstGeom prst="rect">
                    <a:avLst/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</a:rPr>
                      <a:t>6</a:t>
                    </a:r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F21DB85A-C6D6-2405-3471-EF7888EBA200}"/>
                      </a:ext>
                    </a:extLst>
                  </p:cNvPr>
                  <p:cNvSpPr/>
                  <p:nvPr/>
                </p:nvSpPr>
                <p:spPr>
                  <a:xfrm>
                    <a:off x="2305878" y="3772315"/>
                    <a:ext cx="461176" cy="461176"/>
                  </a:xfrm>
                  <a:prstGeom prst="rect">
                    <a:avLst/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</a:rPr>
                      <a:t>7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C3B965E7-A432-C29B-179A-14C38C4D0B1B}"/>
                      </a:ext>
                    </a:extLst>
                  </p:cNvPr>
                  <p:cNvSpPr/>
                  <p:nvPr/>
                </p:nvSpPr>
                <p:spPr>
                  <a:xfrm>
                    <a:off x="2767054" y="3772315"/>
                    <a:ext cx="461176" cy="461176"/>
                  </a:xfrm>
                  <a:prstGeom prst="rect">
                    <a:avLst/>
                  </a:prstGeom>
                  <a:solidFill>
                    <a:schemeClr val="tx2">
                      <a:lumMod val="50000"/>
                    </a:schemeClr>
                  </a:solidFill>
                  <a:ln w="6350"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</a:rPr>
                      <a:t>8</a:t>
                    </a:r>
                  </a:p>
                </p:txBody>
              </p:sp>
            </p:grp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B1FD198-E254-88C7-A94C-B85B182A36C5}"/>
                    </a:ext>
                  </a:extLst>
                </p:cNvPr>
                <p:cNvSpPr/>
                <p:nvPr/>
              </p:nvSpPr>
              <p:spPr>
                <a:xfrm>
                  <a:off x="2696775" y="3801937"/>
                  <a:ext cx="1383528" cy="138593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FCBF9EE9-3005-6395-1F87-2F90B686112D}"/>
                    </a:ext>
                  </a:extLst>
                </p:cNvPr>
                <p:cNvSpPr/>
                <p:nvPr/>
              </p:nvSpPr>
              <p:spPr>
                <a:xfrm>
                  <a:off x="2081997" y="3195112"/>
                  <a:ext cx="307203" cy="307203"/>
                </a:xfrm>
                <a:prstGeom prst="ellipse">
                  <a:avLst/>
                </a:pr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9144" tIns="0" rIns="0" bIns="0"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Consolas" panose="020B0609020204030204" pitchFamily="49" charset="0"/>
                    </a:rPr>
                    <a:t>X</a:t>
                  </a:r>
                </a:p>
              </p:txBody>
            </p: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E71DA68-4DCB-95F5-3B63-C84F0D4755FF}"/>
                  </a:ext>
                </a:extLst>
              </p:cNvPr>
              <p:cNvSpPr/>
              <p:nvPr/>
            </p:nvSpPr>
            <p:spPr>
              <a:xfrm>
                <a:off x="3136499" y="2560167"/>
                <a:ext cx="723759" cy="73118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6350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0F4FF6C-8E5E-EDBD-C4F7-B91EB1704DB2}"/>
                  </a:ext>
                </a:extLst>
              </p:cNvPr>
              <p:cNvSpPr/>
              <p:nvPr/>
            </p:nvSpPr>
            <p:spPr>
              <a:xfrm>
                <a:off x="4229280" y="1468973"/>
                <a:ext cx="718786" cy="71899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50000"/>
                </a:schemeClr>
              </a:solidFill>
              <a:ln w="6350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0D3EFB6-AC2B-4217-1A6C-114A9CC8A16F}"/>
                  </a:ext>
                </a:extLst>
              </p:cNvPr>
              <p:cNvSpPr/>
              <p:nvPr/>
            </p:nvSpPr>
            <p:spPr>
              <a:xfrm rot="5400000" flipV="1">
                <a:off x="2897640" y="2882860"/>
                <a:ext cx="663055" cy="9427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CB4DE73-02BB-4B95-0F7B-8A3C156EEA97}"/>
                  </a:ext>
                </a:extLst>
              </p:cNvPr>
              <p:cNvSpPr/>
              <p:nvPr/>
            </p:nvSpPr>
            <p:spPr>
              <a:xfrm>
                <a:off x="4224518" y="1469909"/>
                <a:ext cx="2156985" cy="71899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EED488-3A5F-E8DC-EAA1-5B2C48F6C2C1}"/>
                  </a:ext>
                </a:extLst>
              </p:cNvPr>
              <p:cNvSpPr/>
              <p:nvPr/>
            </p:nvSpPr>
            <p:spPr>
              <a:xfrm rot="5400000">
                <a:off x="2432468" y="3268961"/>
                <a:ext cx="2136583" cy="718995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F9B7983-0028-2976-7AB3-04AA092BF541}"/>
                  </a:ext>
                </a:extLst>
              </p:cNvPr>
              <p:cNvSpPr/>
              <p:nvPr/>
            </p:nvSpPr>
            <p:spPr>
              <a:xfrm rot="10800000" flipV="1">
                <a:off x="4263700" y="1508976"/>
                <a:ext cx="657226" cy="9427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1BE7EC76-48F0-405B-0671-065699D3D2C1}"/>
                </a:ext>
              </a:extLst>
            </p:cNvPr>
            <p:cNvSpPr/>
            <p:nvPr/>
          </p:nvSpPr>
          <p:spPr>
            <a:xfrm flipV="1">
              <a:off x="3882944" y="2739744"/>
              <a:ext cx="1234355" cy="378915"/>
            </a:xfrm>
            <a:prstGeom prst="rightArrow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630BF9B-8F4B-28C1-C057-AC428D62A00A}"/>
              </a:ext>
            </a:extLst>
          </p:cNvPr>
          <p:cNvSpPr/>
          <p:nvPr/>
        </p:nvSpPr>
        <p:spPr>
          <a:xfrm rot="5400000" flipV="1">
            <a:off x="4709148" y="1878981"/>
            <a:ext cx="1195217" cy="378915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79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B298CBBE-54E1-15DB-DBE0-3A97D5E57DE3}"/>
              </a:ext>
            </a:extLst>
          </p:cNvPr>
          <p:cNvGrpSpPr/>
          <p:nvPr/>
        </p:nvGrpSpPr>
        <p:grpSpPr>
          <a:xfrm>
            <a:off x="3863898" y="1470830"/>
            <a:ext cx="3245004" cy="3230540"/>
            <a:chOff x="3863898" y="1470830"/>
            <a:chExt cx="3245004" cy="323054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DE4BCD2-9FC6-22DD-3BE8-3C846EA65A7D}"/>
                </a:ext>
              </a:extLst>
            </p:cNvPr>
            <p:cNvGrpSpPr/>
            <p:nvPr/>
          </p:nvGrpSpPr>
          <p:grpSpPr>
            <a:xfrm>
              <a:off x="3863898" y="1470830"/>
              <a:ext cx="3245004" cy="3230540"/>
              <a:chOff x="3863898" y="1470830"/>
              <a:chExt cx="3245004" cy="323054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A9DD067-A977-209E-3C95-EB1F45178A51}"/>
                  </a:ext>
                </a:extLst>
              </p:cNvPr>
              <p:cNvGrpSpPr/>
              <p:nvPr/>
            </p:nvGrpSpPr>
            <p:grpSpPr>
              <a:xfrm>
                <a:off x="3863898" y="1470830"/>
                <a:ext cx="3245004" cy="3230540"/>
                <a:chOff x="3136499" y="1468973"/>
                <a:chExt cx="3245004" cy="3230540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797C803D-EFC8-700B-5A4F-3DF532CC09F2}"/>
                    </a:ext>
                  </a:extLst>
                </p:cNvPr>
                <p:cNvGrpSpPr/>
                <p:nvPr/>
              </p:nvGrpSpPr>
              <p:grpSpPr>
                <a:xfrm>
                  <a:off x="3146026" y="1472687"/>
                  <a:ext cx="3235477" cy="3226826"/>
                  <a:chOff x="2005011" y="3118126"/>
                  <a:chExt cx="2075292" cy="2069743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D410C279-771D-CA5A-0E3C-A7564D1D7B8D}"/>
                      </a:ext>
                    </a:extLst>
                  </p:cNvPr>
                  <p:cNvSpPr/>
                  <p:nvPr/>
                </p:nvSpPr>
                <p:spPr>
                  <a:xfrm>
                    <a:off x="2005011" y="3817427"/>
                    <a:ext cx="461176" cy="1370442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/>
                      <a:t>B</a:t>
                    </a:r>
                  </a:p>
                </p:txBody>
              </p:sp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789FDDA6-A67D-91AC-2BDB-432A1E94F7ED}"/>
                      </a:ext>
                    </a:extLst>
                  </p:cNvPr>
                  <p:cNvSpPr/>
                  <p:nvPr/>
                </p:nvSpPr>
                <p:spPr>
                  <a:xfrm>
                    <a:off x="2696775" y="3118126"/>
                    <a:ext cx="1383528" cy="461176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/>
                      <a:t>A</a:t>
                    </a:r>
                  </a:p>
                </p:txBody>
              </p: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B767BCF4-B7BB-DDCB-816B-B8D4D5D4EAF6}"/>
                      </a:ext>
                    </a:extLst>
                  </p:cNvPr>
                  <p:cNvGrpSpPr/>
                  <p:nvPr/>
                </p:nvGrpSpPr>
                <p:grpSpPr>
                  <a:xfrm>
                    <a:off x="2696775" y="3804341"/>
                    <a:ext cx="1383528" cy="1383528"/>
                    <a:chOff x="1844702" y="2849963"/>
                    <a:chExt cx="1383528" cy="1383528"/>
                  </a:xfrm>
                  <a:solidFill>
                    <a:schemeClr val="tx2">
                      <a:lumMod val="20000"/>
                      <a:lumOff val="80000"/>
                    </a:schemeClr>
                  </a:solidFill>
                </p:grpSpPr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EF4943FB-860F-228B-6AED-75C9489EA0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44702" y="2849963"/>
                      <a:ext cx="461176" cy="461176"/>
                    </a:xfrm>
                    <a:prstGeom prst="rect">
                      <a:avLst/>
                    </a:prstGeom>
                    <a:solidFill>
                      <a:schemeClr val="tx2"/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ADDB09D5-17AA-C8DF-C14F-09AC9572E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5878" y="2849963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p:txBody>
                </p:sp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B02FF4BC-0165-2AA2-F9B7-314910E07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7054" y="2849963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p:txBody>
                </p:sp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A6FAE046-78B6-45B4-673C-999508DA44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44702" y="3311139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p:txBody>
                </p:sp>
                <p:sp>
                  <p:nvSpPr>
                    <p:cNvPr id="13" name="Rectangle 12">
                      <a:extLst>
                        <a:ext uri="{FF2B5EF4-FFF2-40B4-BE49-F238E27FC236}">
                          <a16:creationId xmlns:a16="http://schemas.microsoft.com/office/drawing/2014/main" id="{91B3D418-C2A0-6318-22EF-D84105C9E8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5878" y="3311139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p:txBody>
                </p:sp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71B3B761-F132-AF3A-C2DF-14E846327C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7054" y="3311139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p:txBody>
                </p:sp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4A198F32-9804-D084-1000-B4A26504AA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44702" y="3772315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p:txBody>
                </p:sp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F21DB85A-C6D6-2405-3471-EF7888EBA2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5878" y="3772315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p:txBody>
                </p:sp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C3B965E7-A432-C29B-179A-14C38C4D0B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7054" y="3772315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p:txBody>
                </p:sp>
              </p:grpSp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3B1FD198-E254-88C7-A94C-B85B182A36C5}"/>
                      </a:ext>
                    </a:extLst>
                  </p:cNvPr>
                  <p:cNvSpPr/>
                  <p:nvPr/>
                </p:nvSpPr>
                <p:spPr>
                  <a:xfrm>
                    <a:off x="2696775" y="3801937"/>
                    <a:ext cx="1383528" cy="1385932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 dirty="0"/>
                  </a:p>
                </p:txBody>
              </p:sp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FCBF9EE9-3005-6395-1F87-2F90B686112D}"/>
                      </a:ext>
                    </a:extLst>
                  </p:cNvPr>
                  <p:cNvSpPr/>
                  <p:nvPr/>
                </p:nvSpPr>
                <p:spPr>
                  <a:xfrm>
                    <a:off x="2081997" y="3195112"/>
                    <a:ext cx="307203" cy="307203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9144" tIns="0" rIns="0" bIns="0"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rPr>
                      <a:t>X</a:t>
                    </a:r>
                  </a:p>
                </p:txBody>
              </p:sp>
            </p:grp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E71DA68-4DCB-95F5-3B63-C84F0D4755FF}"/>
                    </a:ext>
                  </a:extLst>
                </p:cNvPr>
                <p:cNvSpPr/>
                <p:nvPr/>
              </p:nvSpPr>
              <p:spPr>
                <a:xfrm>
                  <a:off x="3136499" y="2560167"/>
                  <a:ext cx="723759" cy="73118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 w="6350"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0F4FF6C-8E5E-EDBD-C4F7-B91EB1704DB2}"/>
                    </a:ext>
                  </a:extLst>
                </p:cNvPr>
                <p:cNvSpPr/>
                <p:nvPr/>
              </p:nvSpPr>
              <p:spPr>
                <a:xfrm>
                  <a:off x="4229280" y="1468973"/>
                  <a:ext cx="718786" cy="71899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 w="6350"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CB4DE73-02BB-4B95-0F7B-8A3C156EEA97}"/>
                    </a:ext>
                  </a:extLst>
                </p:cNvPr>
                <p:cNvSpPr/>
                <p:nvPr/>
              </p:nvSpPr>
              <p:spPr>
                <a:xfrm>
                  <a:off x="4224518" y="1469909"/>
                  <a:ext cx="2156985" cy="718995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FEED488-3A5F-E8DC-EAA1-5B2C48F6C2C1}"/>
                    </a:ext>
                  </a:extLst>
                </p:cNvPr>
                <p:cNvSpPr/>
                <p:nvPr/>
              </p:nvSpPr>
              <p:spPr>
                <a:xfrm rot="5400000">
                  <a:off x="2432468" y="3268961"/>
                  <a:ext cx="2136583" cy="718995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</p:grp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BEC95FA-5726-3072-EB49-2F441D1BEA21}"/>
                  </a:ext>
                </a:extLst>
              </p:cNvPr>
              <p:cNvSpPr/>
              <p:nvPr/>
            </p:nvSpPr>
            <p:spPr>
              <a:xfrm rot="5400000" flipV="1">
                <a:off x="3761136" y="2884717"/>
                <a:ext cx="663055" cy="9427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1BE7EC76-48F0-405B-0671-065699D3D2C1}"/>
                </a:ext>
              </a:extLst>
            </p:cNvPr>
            <p:cNvSpPr/>
            <p:nvPr/>
          </p:nvSpPr>
          <p:spPr>
            <a:xfrm flipV="1">
              <a:off x="3882944" y="2739744"/>
              <a:ext cx="1234355" cy="378915"/>
            </a:xfrm>
            <a:prstGeom prst="rightArrow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D504F80-1BBA-121A-487E-537761FBF1F0}"/>
                </a:ext>
              </a:extLst>
            </p:cNvPr>
            <p:cNvSpPr/>
            <p:nvPr/>
          </p:nvSpPr>
          <p:spPr>
            <a:xfrm rot="10800000" flipV="1">
              <a:off x="4991099" y="1647561"/>
              <a:ext cx="657226" cy="942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630BF9B-8F4B-28C1-C057-AC428D62A00A}"/>
              </a:ext>
            </a:extLst>
          </p:cNvPr>
          <p:cNvSpPr/>
          <p:nvPr/>
        </p:nvSpPr>
        <p:spPr>
          <a:xfrm rot="5400000" flipV="1">
            <a:off x="4709148" y="1878981"/>
            <a:ext cx="1195217" cy="378915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55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B298CBBE-54E1-15DB-DBE0-3A97D5E57DE3}"/>
              </a:ext>
            </a:extLst>
          </p:cNvPr>
          <p:cNvGrpSpPr/>
          <p:nvPr/>
        </p:nvGrpSpPr>
        <p:grpSpPr>
          <a:xfrm>
            <a:off x="3863898" y="1470830"/>
            <a:ext cx="3245004" cy="3230540"/>
            <a:chOff x="3863898" y="1470830"/>
            <a:chExt cx="3245004" cy="323054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DE4BCD2-9FC6-22DD-3BE8-3C846EA65A7D}"/>
                </a:ext>
              </a:extLst>
            </p:cNvPr>
            <p:cNvGrpSpPr/>
            <p:nvPr/>
          </p:nvGrpSpPr>
          <p:grpSpPr>
            <a:xfrm>
              <a:off x="3863898" y="1470830"/>
              <a:ext cx="3245004" cy="3230540"/>
              <a:chOff x="3863898" y="1470830"/>
              <a:chExt cx="3245004" cy="323054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A9DD067-A977-209E-3C95-EB1F45178A51}"/>
                  </a:ext>
                </a:extLst>
              </p:cNvPr>
              <p:cNvGrpSpPr/>
              <p:nvPr/>
            </p:nvGrpSpPr>
            <p:grpSpPr>
              <a:xfrm>
                <a:off x="3863898" y="1470830"/>
                <a:ext cx="3245004" cy="3230540"/>
                <a:chOff x="3136499" y="1468973"/>
                <a:chExt cx="3245004" cy="3230540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797C803D-EFC8-700B-5A4F-3DF532CC09F2}"/>
                    </a:ext>
                  </a:extLst>
                </p:cNvPr>
                <p:cNvGrpSpPr/>
                <p:nvPr/>
              </p:nvGrpSpPr>
              <p:grpSpPr>
                <a:xfrm>
                  <a:off x="3146026" y="1472687"/>
                  <a:ext cx="3235477" cy="3226826"/>
                  <a:chOff x="2005011" y="3118126"/>
                  <a:chExt cx="2075292" cy="2069743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D410C279-771D-CA5A-0E3C-A7564D1D7B8D}"/>
                      </a:ext>
                    </a:extLst>
                  </p:cNvPr>
                  <p:cNvSpPr/>
                  <p:nvPr/>
                </p:nvSpPr>
                <p:spPr>
                  <a:xfrm>
                    <a:off x="2005011" y="3817427"/>
                    <a:ext cx="461176" cy="1370442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/>
                      <a:t>B</a:t>
                    </a:r>
                  </a:p>
                </p:txBody>
              </p:sp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789FDDA6-A67D-91AC-2BDB-432A1E94F7ED}"/>
                      </a:ext>
                    </a:extLst>
                  </p:cNvPr>
                  <p:cNvSpPr/>
                  <p:nvPr/>
                </p:nvSpPr>
                <p:spPr>
                  <a:xfrm>
                    <a:off x="2696775" y="3118126"/>
                    <a:ext cx="1383528" cy="461176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/>
                      <a:t>A</a:t>
                    </a:r>
                  </a:p>
                </p:txBody>
              </p: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B767BCF4-B7BB-DDCB-816B-B8D4D5D4EAF6}"/>
                      </a:ext>
                    </a:extLst>
                  </p:cNvPr>
                  <p:cNvGrpSpPr/>
                  <p:nvPr/>
                </p:nvGrpSpPr>
                <p:grpSpPr>
                  <a:xfrm>
                    <a:off x="2696775" y="3804341"/>
                    <a:ext cx="1383528" cy="1383528"/>
                    <a:chOff x="1844702" y="2849963"/>
                    <a:chExt cx="1383528" cy="1383528"/>
                  </a:xfrm>
                  <a:solidFill>
                    <a:schemeClr val="tx2">
                      <a:lumMod val="20000"/>
                      <a:lumOff val="80000"/>
                    </a:schemeClr>
                  </a:solidFill>
                </p:grpSpPr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EF4943FB-860F-228B-6AED-75C9489EA0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44702" y="2849963"/>
                      <a:ext cx="461176" cy="461176"/>
                    </a:xfrm>
                    <a:prstGeom prst="rect">
                      <a:avLst/>
                    </a:prstGeom>
                    <a:solidFill>
                      <a:schemeClr val="tx2"/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ADDB09D5-17AA-C8DF-C14F-09AC9572E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5878" y="2849963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p:txBody>
                </p:sp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B02FF4BC-0165-2AA2-F9B7-314910E07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7054" y="2849963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p:txBody>
                </p:sp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A6FAE046-78B6-45B4-673C-999508DA44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44702" y="3311139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p:txBody>
                </p:sp>
                <p:sp>
                  <p:nvSpPr>
                    <p:cNvPr id="13" name="Rectangle 12">
                      <a:extLst>
                        <a:ext uri="{FF2B5EF4-FFF2-40B4-BE49-F238E27FC236}">
                          <a16:creationId xmlns:a16="http://schemas.microsoft.com/office/drawing/2014/main" id="{91B3D418-C2A0-6318-22EF-D84105C9E8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5878" y="3311139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p:txBody>
                </p:sp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71B3B761-F132-AF3A-C2DF-14E846327C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7054" y="3311139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p:txBody>
                </p:sp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4A198F32-9804-D084-1000-B4A26504AA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44702" y="3772315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p:txBody>
                </p:sp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F21DB85A-C6D6-2405-3471-EF7888EBA2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5878" y="3772315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p:txBody>
                </p:sp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C3B965E7-A432-C29B-179A-14C38C4D0B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7054" y="3772315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p:txBody>
                </p:sp>
              </p:grpSp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3B1FD198-E254-88C7-A94C-B85B182A36C5}"/>
                      </a:ext>
                    </a:extLst>
                  </p:cNvPr>
                  <p:cNvSpPr/>
                  <p:nvPr/>
                </p:nvSpPr>
                <p:spPr>
                  <a:xfrm>
                    <a:off x="2696775" y="3801937"/>
                    <a:ext cx="1383528" cy="1385932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 dirty="0"/>
                  </a:p>
                </p:txBody>
              </p:sp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FCBF9EE9-3005-6395-1F87-2F90B686112D}"/>
                      </a:ext>
                    </a:extLst>
                  </p:cNvPr>
                  <p:cNvSpPr/>
                  <p:nvPr/>
                </p:nvSpPr>
                <p:spPr>
                  <a:xfrm>
                    <a:off x="2081997" y="3195112"/>
                    <a:ext cx="307203" cy="307203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9144" tIns="0" rIns="0" bIns="0"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rPr>
                      <a:t>X</a:t>
                    </a:r>
                  </a:p>
                </p:txBody>
              </p:sp>
            </p:grp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E71DA68-4DCB-95F5-3B63-C84F0D4755FF}"/>
                    </a:ext>
                  </a:extLst>
                </p:cNvPr>
                <p:cNvSpPr/>
                <p:nvPr/>
              </p:nvSpPr>
              <p:spPr>
                <a:xfrm>
                  <a:off x="3136499" y="2560167"/>
                  <a:ext cx="723759" cy="73118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 w="6350"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0F4FF6C-8E5E-EDBD-C4F7-B91EB1704DB2}"/>
                    </a:ext>
                  </a:extLst>
                </p:cNvPr>
                <p:cNvSpPr/>
                <p:nvPr/>
              </p:nvSpPr>
              <p:spPr>
                <a:xfrm>
                  <a:off x="4229280" y="1468973"/>
                  <a:ext cx="718786" cy="71899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 w="6350"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CB4DE73-02BB-4B95-0F7B-8A3C156EEA97}"/>
                    </a:ext>
                  </a:extLst>
                </p:cNvPr>
                <p:cNvSpPr/>
                <p:nvPr/>
              </p:nvSpPr>
              <p:spPr>
                <a:xfrm>
                  <a:off x="4224518" y="1469909"/>
                  <a:ext cx="2156985" cy="718995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FEED488-3A5F-E8DC-EAA1-5B2C48F6C2C1}"/>
                    </a:ext>
                  </a:extLst>
                </p:cNvPr>
                <p:cNvSpPr/>
                <p:nvPr/>
              </p:nvSpPr>
              <p:spPr>
                <a:xfrm rot="5400000">
                  <a:off x="2432468" y="3268961"/>
                  <a:ext cx="2136583" cy="718995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</p:grp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F251C4C-8E5B-C988-4B49-EFAA9B6BD7C4}"/>
                  </a:ext>
                </a:extLst>
              </p:cNvPr>
              <p:cNvSpPr/>
              <p:nvPr/>
            </p:nvSpPr>
            <p:spPr>
              <a:xfrm rot="5400000" flipV="1">
                <a:off x="3897233" y="2884717"/>
                <a:ext cx="663055" cy="9427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1BE7EC76-48F0-405B-0671-065699D3D2C1}"/>
                </a:ext>
              </a:extLst>
            </p:cNvPr>
            <p:cNvSpPr/>
            <p:nvPr/>
          </p:nvSpPr>
          <p:spPr>
            <a:xfrm flipV="1">
              <a:off x="3882944" y="2739744"/>
              <a:ext cx="1234355" cy="378915"/>
            </a:xfrm>
            <a:prstGeom prst="rightArrow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B7F40C9-1F38-6B22-A33E-28BC88CEDD8F}"/>
                </a:ext>
              </a:extLst>
            </p:cNvPr>
            <p:cNvSpPr/>
            <p:nvPr/>
          </p:nvSpPr>
          <p:spPr>
            <a:xfrm rot="10800000" flipV="1">
              <a:off x="4991099" y="1784289"/>
              <a:ext cx="657226" cy="942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630BF9B-8F4B-28C1-C057-AC428D62A00A}"/>
              </a:ext>
            </a:extLst>
          </p:cNvPr>
          <p:cNvSpPr/>
          <p:nvPr/>
        </p:nvSpPr>
        <p:spPr>
          <a:xfrm rot="5400000" flipV="1">
            <a:off x="4709148" y="1878981"/>
            <a:ext cx="1195217" cy="378915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92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B298CBBE-54E1-15DB-DBE0-3A97D5E57DE3}"/>
              </a:ext>
            </a:extLst>
          </p:cNvPr>
          <p:cNvGrpSpPr/>
          <p:nvPr/>
        </p:nvGrpSpPr>
        <p:grpSpPr>
          <a:xfrm>
            <a:off x="3863898" y="1470830"/>
            <a:ext cx="3245004" cy="3230540"/>
            <a:chOff x="3863898" y="1470830"/>
            <a:chExt cx="3245004" cy="323054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DE4BCD2-9FC6-22DD-3BE8-3C846EA65A7D}"/>
                </a:ext>
              </a:extLst>
            </p:cNvPr>
            <p:cNvGrpSpPr/>
            <p:nvPr/>
          </p:nvGrpSpPr>
          <p:grpSpPr>
            <a:xfrm>
              <a:off x="3863898" y="1470830"/>
              <a:ext cx="3245004" cy="3230540"/>
              <a:chOff x="3863898" y="1470830"/>
              <a:chExt cx="3245004" cy="323054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A9DD067-A977-209E-3C95-EB1F45178A51}"/>
                  </a:ext>
                </a:extLst>
              </p:cNvPr>
              <p:cNvGrpSpPr/>
              <p:nvPr/>
            </p:nvGrpSpPr>
            <p:grpSpPr>
              <a:xfrm>
                <a:off x="3863898" y="1470830"/>
                <a:ext cx="3245004" cy="3230540"/>
                <a:chOff x="3136499" y="1468973"/>
                <a:chExt cx="3245004" cy="3230540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797C803D-EFC8-700B-5A4F-3DF532CC09F2}"/>
                    </a:ext>
                  </a:extLst>
                </p:cNvPr>
                <p:cNvGrpSpPr/>
                <p:nvPr/>
              </p:nvGrpSpPr>
              <p:grpSpPr>
                <a:xfrm>
                  <a:off x="3146026" y="1472687"/>
                  <a:ext cx="3235477" cy="3226826"/>
                  <a:chOff x="2005011" y="3118126"/>
                  <a:chExt cx="2075292" cy="2069743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D410C279-771D-CA5A-0E3C-A7564D1D7B8D}"/>
                      </a:ext>
                    </a:extLst>
                  </p:cNvPr>
                  <p:cNvSpPr/>
                  <p:nvPr/>
                </p:nvSpPr>
                <p:spPr>
                  <a:xfrm>
                    <a:off x="2005011" y="3817427"/>
                    <a:ext cx="461176" cy="1370442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/>
                      <a:t>B</a:t>
                    </a:r>
                  </a:p>
                </p:txBody>
              </p:sp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789FDDA6-A67D-91AC-2BDB-432A1E94F7ED}"/>
                      </a:ext>
                    </a:extLst>
                  </p:cNvPr>
                  <p:cNvSpPr/>
                  <p:nvPr/>
                </p:nvSpPr>
                <p:spPr>
                  <a:xfrm>
                    <a:off x="2696775" y="3118126"/>
                    <a:ext cx="1383528" cy="461176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/>
                      <a:t>A</a:t>
                    </a:r>
                  </a:p>
                </p:txBody>
              </p: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B767BCF4-B7BB-DDCB-816B-B8D4D5D4EAF6}"/>
                      </a:ext>
                    </a:extLst>
                  </p:cNvPr>
                  <p:cNvGrpSpPr/>
                  <p:nvPr/>
                </p:nvGrpSpPr>
                <p:grpSpPr>
                  <a:xfrm>
                    <a:off x="2696775" y="3804341"/>
                    <a:ext cx="1383528" cy="1383528"/>
                    <a:chOff x="1844702" y="2849963"/>
                    <a:chExt cx="1383528" cy="1383528"/>
                  </a:xfrm>
                  <a:solidFill>
                    <a:schemeClr val="tx2">
                      <a:lumMod val="20000"/>
                      <a:lumOff val="80000"/>
                    </a:schemeClr>
                  </a:solidFill>
                </p:grpSpPr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EF4943FB-860F-228B-6AED-75C9489EA0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44702" y="2849963"/>
                      <a:ext cx="461176" cy="461176"/>
                    </a:xfrm>
                    <a:prstGeom prst="rect">
                      <a:avLst/>
                    </a:prstGeom>
                    <a:solidFill>
                      <a:schemeClr val="tx2"/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ADDB09D5-17AA-C8DF-C14F-09AC9572E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5878" y="2849963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p:txBody>
                </p:sp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B02FF4BC-0165-2AA2-F9B7-314910E07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7054" y="2849963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p:txBody>
                </p:sp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A6FAE046-78B6-45B4-673C-999508DA44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44702" y="3311139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p:txBody>
                </p:sp>
                <p:sp>
                  <p:nvSpPr>
                    <p:cNvPr id="13" name="Rectangle 12">
                      <a:extLst>
                        <a:ext uri="{FF2B5EF4-FFF2-40B4-BE49-F238E27FC236}">
                          <a16:creationId xmlns:a16="http://schemas.microsoft.com/office/drawing/2014/main" id="{91B3D418-C2A0-6318-22EF-D84105C9E8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5878" y="3311139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p:txBody>
                </p:sp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71B3B761-F132-AF3A-C2DF-14E846327C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7054" y="3311139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p:txBody>
                </p:sp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4A198F32-9804-D084-1000-B4A26504AA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44702" y="3772315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p:txBody>
                </p:sp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F21DB85A-C6D6-2405-3471-EF7888EBA2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5878" y="3772315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p:txBody>
                </p:sp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C3B965E7-A432-C29B-179A-14C38C4D0B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7054" y="3772315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p:txBody>
                </p:sp>
              </p:grpSp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3B1FD198-E254-88C7-A94C-B85B182A36C5}"/>
                      </a:ext>
                    </a:extLst>
                  </p:cNvPr>
                  <p:cNvSpPr/>
                  <p:nvPr/>
                </p:nvSpPr>
                <p:spPr>
                  <a:xfrm>
                    <a:off x="2696775" y="3801937"/>
                    <a:ext cx="1383528" cy="1385932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 dirty="0"/>
                  </a:p>
                </p:txBody>
              </p:sp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FCBF9EE9-3005-6395-1F87-2F90B686112D}"/>
                      </a:ext>
                    </a:extLst>
                  </p:cNvPr>
                  <p:cNvSpPr/>
                  <p:nvPr/>
                </p:nvSpPr>
                <p:spPr>
                  <a:xfrm>
                    <a:off x="2081997" y="3195112"/>
                    <a:ext cx="307203" cy="307203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9144" tIns="0" rIns="0" bIns="0"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rPr>
                      <a:t>X</a:t>
                    </a:r>
                  </a:p>
                </p:txBody>
              </p:sp>
            </p:grp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E71DA68-4DCB-95F5-3B63-C84F0D4755FF}"/>
                    </a:ext>
                  </a:extLst>
                </p:cNvPr>
                <p:cNvSpPr/>
                <p:nvPr/>
              </p:nvSpPr>
              <p:spPr>
                <a:xfrm>
                  <a:off x="3136499" y="2560167"/>
                  <a:ext cx="723759" cy="73118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 w="6350"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0F4FF6C-8E5E-EDBD-C4F7-B91EB1704DB2}"/>
                    </a:ext>
                  </a:extLst>
                </p:cNvPr>
                <p:cNvSpPr/>
                <p:nvPr/>
              </p:nvSpPr>
              <p:spPr>
                <a:xfrm>
                  <a:off x="4229280" y="1468973"/>
                  <a:ext cx="718786" cy="71899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 w="6350"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CB4DE73-02BB-4B95-0F7B-8A3C156EEA97}"/>
                    </a:ext>
                  </a:extLst>
                </p:cNvPr>
                <p:cNvSpPr/>
                <p:nvPr/>
              </p:nvSpPr>
              <p:spPr>
                <a:xfrm>
                  <a:off x="4224518" y="1469909"/>
                  <a:ext cx="2156985" cy="718995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FEED488-3A5F-E8DC-EAA1-5B2C48F6C2C1}"/>
                    </a:ext>
                  </a:extLst>
                </p:cNvPr>
                <p:cNvSpPr/>
                <p:nvPr/>
              </p:nvSpPr>
              <p:spPr>
                <a:xfrm rot="5400000">
                  <a:off x="2432468" y="3268961"/>
                  <a:ext cx="2136583" cy="718995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7F20ADA-9D9A-479A-FC56-0F36A57A72B9}"/>
                  </a:ext>
                </a:extLst>
              </p:cNvPr>
              <p:cNvSpPr/>
              <p:nvPr/>
            </p:nvSpPr>
            <p:spPr>
              <a:xfrm rot="5400000" flipV="1">
                <a:off x="4033330" y="2884717"/>
                <a:ext cx="663055" cy="9427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1BE7EC76-48F0-405B-0671-065699D3D2C1}"/>
                </a:ext>
              </a:extLst>
            </p:cNvPr>
            <p:cNvSpPr/>
            <p:nvPr/>
          </p:nvSpPr>
          <p:spPr>
            <a:xfrm flipV="1">
              <a:off x="3882944" y="2739744"/>
              <a:ext cx="1234355" cy="378915"/>
            </a:xfrm>
            <a:prstGeom prst="rightArrow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657A828-287E-8EB4-2CA7-486578398499}"/>
                </a:ext>
              </a:extLst>
            </p:cNvPr>
            <p:cNvSpPr/>
            <p:nvPr/>
          </p:nvSpPr>
          <p:spPr>
            <a:xfrm rot="10800000" flipV="1">
              <a:off x="4991099" y="1921017"/>
              <a:ext cx="657226" cy="942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630BF9B-8F4B-28C1-C057-AC428D62A00A}"/>
              </a:ext>
            </a:extLst>
          </p:cNvPr>
          <p:cNvSpPr/>
          <p:nvPr/>
        </p:nvSpPr>
        <p:spPr>
          <a:xfrm rot="5400000" flipV="1">
            <a:off x="4709148" y="1878981"/>
            <a:ext cx="1195217" cy="378915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5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B298CBBE-54E1-15DB-DBE0-3A97D5E57DE3}"/>
              </a:ext>
            </a:extLst>
          </p:cNvPr>
          <p:cNvGrpSpPr/>
          <p:nvPr/>
        </p:nvGrpSpPr>
        <p:grpSpPr>
          <a:xfrm>
            <a:off x="3863898" y="1470830"/>
            <a:ext cx="3245004" cy="3230540"/>
            <a:chOff x="3863898" y="1470830"/>
            <a:chExt cx="3245004" cy="323054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DE4BCD2-9FC6-22DD-3BE8-3C846EA65A7D}"/>
                </a:ext>
              </a:extLst>
            </p:cNvPr>
            <p:cNvGrpSpPr/>
            <p:nvPr/>
          </p:nvGrpSpPr>
          <p:grpSpPr>
            <a:xfrm>
              <a:off x="3863898" y="1470830"/>
              <a:ext cx="3245004" cy="3230540"/>
              <a:chOff x="3863898" y="1470830"/>
              <a:chExt cx="3245004" cy="323054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A9DD067-A977-209E-3C95-EB1F45178A51}"/>
                  </a:ext>
                </a:extLst>
              </p:cNvPr>
              <p:cNvGrpSpPr/>
              <p:nvPr/>
            </p:nvGrpSpPr>
            <p:grpSpPr>
              <a:xfrm>
                <a:off x="3863898" y="1470830"/>
                <a:ext cx="3245004" cy="3230540"/>
                <a:chOff x="3136499" y="1468973"/>
                <a:chExt cx="3245004" cy="3230540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797C803D-EFC8-700B-5A4F-3DF532CC09F2}"/>
                    </a:ext>
                  </a:extLst>
                </p:cNvPr>
                <p:cNvGrpSpPr/>
                <p:nvPr/>
              </p:nvGrpSpPr>
              <p:grpSpPr>
                <a:xfrm>
                  <a:off x="3146026" y="1472687"/>
                  <a:ext cx="3235477" cy="3226826"/>
                  <a:chOff x="2005011" y="3118126"/>
                  <a:chExt cx="2075292" cy="2069743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D410C279-771D-CA5A-0E3C-A7564D1D7B8D}"/>
                      </a:ext>
                    </a:extLst>
                  </p:cNvPr>
                  <p:cNvSpPr/>
                  <p:nvPr/>
                </p:nvSpPr>
                <p:spPr>
                  <a:xfrm>
                    <a:off x="2005011" y="3817427"/>
                    <a:ext cx="461176" cy="1370442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/>
                      <a:t>B</a:t>
                    </a:r>
                  </a:p>
                </p:txBody>
              </p:sp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789FDDA6-A67D-91AC-2BDB-432A1E94F7ED}"/>
                      </a:ext>
                    </a:extLst>
                  </p:cNvPr>
                  <p:cNvSpPr/>
                  <p:nvPr/>
                </p:nvSpPr>
                <p:spPr>
                  <a:xfrm>
                    <a:off x="2696775" y="3118126"/>
                    <a:ext cx="1383528" cy="461176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400" dirty="0"/>
                      <a:t>A</a:t>
                    </a:r>
                  </a:p>
                </p:txBody>
              </p:sp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B767BCF4-B7BB-DDCB-816B-B8D4D5D4EAF6}"/>
                      </a:ext>
                    </a:extLst>
                  </p:cNvPr>
                  <p:cNvGrpSpPr/>
                  <p:nvPr/>
                </p:nvGrpSpPr>
                <p:grpSpPr>
                  <a:xfrm>
                    <a:off x="2696775" y="3804341"/>
                    <a:ext cx="1383528" cy="1383528"/>
                    <a:chOff x="1844702" y="2849963"/>
                    <a:chExt cx="1383528" cy="1383528"/>
                  </a:xfrm>
                  <a:solidFill>
                    <a:schemeClr val="tx2">
                      <a:lumMod val="20000"/>
                      <a:lumOff val="80000"/>
                    </a:schemeClr>
                  </a:solidFill>
                </p:grpSpPr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EF4943FB-860F-228B-6AED-75C9489EA0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44702" y="2849963"/>
                      <a:ext cx="461176" cy="461176"/>
                    </a:xfrm>
                    <a:prstGeom prst="rect">
                      <a:avLst/>
                    </a:prstGeom>
                    <a:solidFill>
                      <a:schemeClr val="tx2"/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p:txBody>
                </p:sp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ADDB09D5-17AA-C8DF-C14F-09AC9572E9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5878" y="2849963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p:txBody>
                </p:sp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B02FF4BC-0165-2AA2-F9B7-314910E078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7054" y="2849963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p:txBody>
                </p:sp>
                <p:sp>
                  <p:nvSpPr>
                    <p:cNvPr id="12" name="Rectangle 11">
                      <a:extLst>
                        <a:ext uri="{FF2B5EF4-FFF2-40B4-BE49-F238E27FC236}">
                          <a16:creationId xmlns:a16="http://schemas.microsoft.com/office/drawing/2014/main" id="{A6FAE046-78B6-45B4-673C-999508DA44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44702" y="3311139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p:txBody>
                </p:sp>
                <p:sp>
                  <p:nvSpPr>
                    <p:cNvPr id="13" name="Rectangle 12">
                      <a:extLst>
                        <a:ext uri="{FF2B5EF4-FFF2-40B4-BE49-F238E27FC236}">
                          <a16:creationId xmlns:a16="http://schemas.microsoft.com/office/drawing/2014/main" id="{91B3D418-C2A0-6318-22EF-D84105C9E8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5878" y="3311139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p:txBody>
                </p:sp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71B3B761-F132-AF3A-C2DF-14E846327C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7054" y="3311139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p:txBody>
                </p:sp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4A198F32-9804-D084-1000-B4A26504AA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44702" y="3772315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p:txBody>
                </p:sp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F21DB85A-C6D6-2405-3471-EF7888EBA2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5878" y="3772315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p:txBody>
                </p:sp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C3B965E7-A432-C29B-179A-14C38C4D0B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67054" y="3772315"/>
                      <a:ext cx="461176" cy="461176"/>
                    </a:xfrm>
                    <a:prstGeom prst="rect">
                      <a:avLst/>
                    </a:prstGeom>
                    <a:solidFill>
                      <a:schemeClr val="tx2">
                        <a:lumMod val="50000"/>
                      </a:schemeClr>
                    </a:solidFill>
                    <a:ln w="6350">
                      <a:solidFill>
                        <a:schemeClr val="bg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p:txBody>
                </p:sp>
              </p:grpSp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3B1FD198-E254-88C7-A94C-B85B182A36C5}"/>
                      </a:ext>
                    </a:extLst>
                  </p:cNvPr>
                  <p:cNvSpPr/>
                  <p:nvPr/>
                </p:nvSpPr>
                <p:spPr>
                  <a:xfrm>
                    <a:off x="2696775" y="3801937"/>
                    <a:ext cx="1383528" cy="1385932"/>
                  </a:xfrm>
                  <a:prstGeom prst="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 dirty="0"/>
                  </a:p>
                </p:txBody>
              </p:sp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FCBF9EE9-3005-6395-1F87-2F90B686112D}"/>
                      </a:ext>
                    </a:extLst>
                  </p:cNvPr>
                  <p:cNvSpPr/>
                  <p:nvPr/>
                </p:nvSpPr>
                <p:spPr>
                  <a:xfrm>
                    <a:off x="2081997" y="3195112"/>
                    <a:ext cx="307203" cy="307203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lIns="9144" tIns="0" rIns="0" bIns="0" rtlCol="0" anchor="ctr"/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  <a:latin typeface="Consolas" panose="020B0609020204030204" pitchFamily="49" charset="0"/>
                      </a:rPr>
                      <a:t>X</a:t>
                    </a:r>
                  </a:p>
                </p:txBody>
              </p:sp>
            </p:grp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E71DA68-4DCB-95F5-3B63-C84F0D4755FF}"/>
                    </a:ext>
                  </a:extLst>
                </p:cNvPr>
                <p:cNvSpPr/>
                <p:nvPr/>
              </p:nvSpPr>
              <p:spPr>
                <a:xfrm>
                  <a:off x="3136499" y="2560167"/>
                  <a:ext cx="723759" cy="731181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 w="6350"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0F4FF6C-8E5E-EDBD-C4F7-B91EB1704DB2}"/>
                    </a:ext>
                  </a:extLst>
                </p:cNvPr>
                <p:cNvSpPr/>
                <p:nvPr/>
              </p:nvSpPr>
              <p:spPr>
                <a:xfrm>
                  <a:off x="4229280" y="1468973"/>
                  <a:ext cx="718786" cy="718996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50000"/>
                  </a:schemeClr>
                </a:solidFill>
                <a:ln w="6350"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CB4DE73-02BB-4B95-0F7B-8A3C156EEA97}"/>
                    </a:ext>
                  </a:extLst>
                </p:cNvPr>
                <p:cNvSpPr/>
                <p:nvPr/>
              </p:nvSpPr>
              <p:spPr>
                <a:xfrm>
                  <a:off x="4224518" y="1469909"/>
                  <a:ext cx="2156985" cy="718995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FEED488-3A5F-E8DC-EAA1-5B2C48F6C2C1}"/>
                    </a:ext>
                  </a:extLst>
                </p:cNvPr>
                <p:cNvSpPr/>
                <p:nvPr/>
              </p:nvSpPr>
              <p:spPr>
                <a:xfrm rot="5400000">
                  <a:off x="2432468" y="3268961"/>
                  <a:ext cx="2136583" cy="718995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/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7A15544-0A68-F964-2F28-26A751CBB7A4}"/>
                  </a:ext>
                </a:extLst>
              </p:cNvPr>
              <p:cNvSpPr/>
              <p:nvPr/>
            </p:nvSpPr>
            <p:spPr>
              <a:xfrm rot="5400000" flipV="1">
                <a:off x="4169425" y="2884718"/>
                <a:ext cx="663055" cy="9427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1BE7EC76-48F0-405B-0671-065699D3D2C1}"/>
                </a:ext>
              </a:extLst>
            </p:cNvPr>
            <p:cNvSpPr/>
            <p:nvPr/>
          </p:nvSpPr>
          <p:spPr>
            <a:xfrm flipV="1">
              <a:off x="3882944" y="2739744"/>
              <a:ext cx="1234355" cy="378915"/>
            </a:xfrm>
            <a:prstGeom prst="rightArrow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80CB415-15C1-741B-2930-45BC92C8E467}"/>
                </a:ext>
              </a:extLst>
            </p:cNvPr>
            <p:cNvSpPr/>
            <p:nvPr/>
          </p:nvSpPr>
          <p:spPr>
            <a:xfrm rot="10800000" flipV="1">
              <a:off x="4991099" y="2057746"/>
              <a:ext cx="657226" cy="942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630BF9B-8F4B-28C1-C057-AC428D62A00A}"/>
              </a:ext>
            </a:extLst>
          </p:cNvPr>
          <p:cNvSpPr/>
          <p:nvPr/>
        </p:nvSpPr>
        <p:spPr>
          <a:xfrm rot="5400000" flipV="1">
            <a:off x="4709148" y="1878981"/>
            <a:ext cx="1195217" cy="378915"/>
          </a:xfrm>
          <a:prstGeom prst="rightArrow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16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844869-696C-2D66-8429-8F514D792AAB}"/>
              </a:ext>
            </a:extLst>
          </p:cNvPr>
          <p:cNvSpPr/>
          <p:nvPr/>
        </p:nvSpPr>
        <p:spPr>
          <a:xfrm>
            <a:off x="1490870" y="1230177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1B958-B340-B194-D547-407154F53BFD}"/>
              </a:ext>
            </a:extLst>
          </p:cNvPr>
          <p:cNvSpPr txBox="1"/>
          <p:nvPr/>
        </p:nvSpPr>
        <p:spPr>
          <a:xfrm>
            <a:off x="583439" y="1540357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9F7C05-92B3-DD33-6246-DDC5AC9CE506}"/>
              </a:ext>
            </a:extLst>
          </p:cNvPr>
          <p:cNvSpPr/>
          <p:nvPr/>
        </p:nvSpPr>
        <p:spPr>
          <a:xfrm>
            <a:off x="1651936" y="1377063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5BB18-1CF2-CC34-6A4A-6EDCE093352B}"/>
              </a:ext>
            </a:extLst>
          </p:cNvPr>
          <p:cNvSpPr/>
          <p:nvPr/>
        </p:nvSpPr>
        <p:spPr>
          <a:xfrm>
            <a:off x="1490870" y="2381125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29BE0-76C6-D468-DFF6-559037F6E52A}"/>
              </a:ext>
            </a:extLst>
          </p:cNvPr>
          <p:cNvSpPr txBox="1"/>
          <p:nvPr/>
        </p:nvSpPr>
        <p:spPr>
          <a:xfrm>
            <a:off x="583439" y="269130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744AD-9E07-5B3E-0999-393510D870A4}"/>
              </a:ext>
            </a:extLst>
          </p:cNvPr>
          <p:cNvSpPr/>
          <p:nvPr/>
        </p:nvSpPr>
        <p:spPr>
          <a:xfrm>
            <a:off x="1651936" y="2528011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4D38F8-6A44-2AB4-FE33-EF90BADD2395}"/>
              </a:ext>
            </a:extLst>
          </p:cNvPr>
          <p:cNvSpPr/>
          <p:nvPr/>
        </p:nvSpPr>
        <p:spPr>
          <a:xfrm>
            <a:off x="1490870" y="3532073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7F3A7-04A7-D12D-913B-F62CBDEF3D2C}"/>
              </a:ext>
            </a:extLst>
          </p:cNvPr>
          <p:cNvSpPr txBox="1"/>
          <p:nvPr/>
        </p:nvSpPr>
        <p:spPr>
          <a:xfrm>
            <a:off x="583439" y="3842253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2BE70C-7072-E3A9-F256-2FCD8479BC65}"/>
              </a:ext>
            </a:extLst>
          </p:cNvPr>
          <p:cNvSpPr/>
          <p:nvPr/>
        </p:nvSpPr>
        <p:spPr>
          <a:xfrm>
            <a:off x="1651936" y="3678959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7867975-3A17-E232-5C6F-201574784310}"/>
              </a:ext>
            </a:extLst>
          </p:cNvPr>
          <p:cNvSpPr/>
          <p:nvPr/>
        </p:nvSpPr>
        <p:spPr>
          <a:xfrm>
            <a:off x="1490870" y="4683021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6C04E5C-4233-BC58-733E-3D0FA1A225DA}"/>
              </a:ext>
            </a:extLst>
          </p:cNvPr>
          <p:cNvSpPr txBox="1"/>
          <p:nvPr/>
        </p:nvSpPr>
        <p:spPr>
          <a:xfrm>
            <a:off x="583439" y="499320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FA026942-CCC1-AF32-0D33-825A311A147C}"/>
              </a:ext>
            </a:extLst>
          </p:cNvPr>
          <p:cNvSpPr/>
          <p:nvPr/>
        </p:nvSpPr>
        <p:spPr>
          <a:xfrm>
            <a:off x="1651936" y="4829907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058A2-0A01-F2D0-E2B3-12D54769FC68}"/>
              </a:ext>
            </a:extLst>
          </p:cNvPr>
          <p:cNvSpPr txBox="1"/>
          <p:nvPr/>
        </p:nvSpPr>
        <p:spPr>
          <a:xfrm>
            <a:off x="165193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F3C535-1864-DC61-695A-7FB0C5DF501A}"/>
              </a:ext>
            </a:extLst>
          </p:cNvPr>
          <p:cNvSpPr/>
          <p:nvPr/>
        </p:nvSpPr>
        <p:spPr>
          <a:xfrm>
            <a:off x="1651936" y="35651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A78135-7374-8F88-66F8-ECC7940B7D17}"/>
              </a:ext>
            </a:extLst>
          </p:cNvPr>
          <p:cNvSpPr/>
          <p:nvPr/>
        </p:nvSpPr>
        <p:spPr>
          <a:xfrm>
            <a:off x="2792896" y="35651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3769560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844869-696C-2D66-8429-8F514D792AAB}"/>
              </a:ext>
            </a:extLst>
          </p:cNvPr>
          <p:cNvSpPr/>
          <p:nvPr/>
        </p:nvSpPr>
        <p:spPr>
          <a:xfrm>
            <a:off x="1490870" y="1230177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1B958-B340-B194-D547-407154F53BFD}"/>
              </a:ext>
            </a:extLst>
          </p:cNvPr>
          <p:cNvSpPr txBox="1"/>
          <p:nvPr/>
        </p:nvSpPr>
        <p:spPr>
          <a:xfrm>
            <a:off x="583439" y="1540357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9F7C05-92B3-DD33-6246-DDC5AC9CE506}"/>
              </a:ext>
            </a:extLst>
          </p:cNvPr>
          <p:cNvSpPr/>
          <p:nvPr/>
        </p:nvSpPr>
        <p:spPr>
          <a:xfrm>
            <a:off x="1651936" y="1377063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5BB18-1CF2-CC34-6A4A-6EDCE093352B}"/>
              </a:ext>
            </a:extLst>
          </p:cNvPr>
          <p:cNvSpPr/>
          <p:nvPr/>
        </p:nvSpPr>
        <p:spPr>
          <a:xfrm>
            <a:off x="1490870" y="2381125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29BE0-76C6-D468-DFF6-559037F6E52A}"/>
              </a:ext>
            </a:extLst>
          </p:cNvPr>
          <p:cNvSpPr txBox="1"/>
          <p:nvPr/>
        </p:nvSpPr>
        <p:spPr>
          <a:xfrm>
            <a:off x="583439" y="269130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744AD-9E07-5B3E-0999-393510D870A4}"/>
              </a:ext>
            </a:extLst>
          </p:cNvPr>
          <p:cNvSpPr/>
          <p:nvPr/>
        </p:nvSpPr>
        <p:spPr>
          <a:xfrm>
            <a:off x="1651936" y="2528011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4D38F8-6A44-2AB4-FE33-EF90BADD2395}"/>
              </a:ext>
            </a:extLst>
          </p:cNvPr>
          <p:cNvSpPr/>
          <p:nvPr/>
        </p:nvSpPr>
        <p:spPr>
          <a:xfrm>
            <a:off x="1490870" y="3532073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7F3A7-04A7-D12D-913B-F62CBDEF3D2C}"/>
              </a:ext>
            </a:extLst>
          </p:cNvPr>
          <p:cNvSpPr txBox="1"/>
          <p:nvPr/>
        </p:nvSpPr>
        <p:spPr>
          <a:xfrm>
            <a:off x="583439" y="3842253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2BE70C-7072-E3A9-F256-2FCD8479BC65}"/>
              </a:ext>
            </a:extLst>
          </p:cNvPr>
          <p:cNvSpPr/>
          <p:nvPr/>
        </p:nvSpPr>
        <p:spPr>
          <a:xfrm>
            <a:off x="1651936" y="3678959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7867975-3A17-E232-5C6F-201574784310}"/>
              </a:ext>
            </a:extLst>
          </p:cNvPr>
          <p:cNvSpPr/>
          <p:nvPr/>
        </p:nvSpPr>
        <p:spPr>
          <a:xfrm>
            <a:off x="1490870" y="4683021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6C04E5C-4233-BC58-733E-3D0FA1A225DA}"/>
              </a:ext>
            </a:extLst>
          </p:cNvPr>
          <p:cNvSpPr txBox="1"/>
          <p:nvPr/>
        </p:nvSpPr>
        <p:spPr>
          <a:xfrm>
            <a:off x="583439" y="499320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FA026942-CCC1-AF32-0D33-825A311A147C}"/>
              </a:ext>
            </a:extLst>
          </p:cNvPr>
          <p:cNvSpPr/>
          <p:nvPr/>
        </p:nvSpPr>
        <p:spPr>
          <a:xfrm>
            <a:off x="1651936" y="4829907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0195E8B-CA19-EE82-B84A-A16C94E6139B}"/>
              </a:ext>
            </a:extLst>
          </p:cNvPr>
          <p:cNvSpPr/>
          <p:nvPr/>
        </p:nvSpPr>
        <p:spPr>
          <a:xfrm>
            <a:off x="3550307" y="1377063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1B08D53B-1673-6657-6CBC-D41E745012C8}"/>
              </a:ext>
            </a:extLst>
          </p:cNvPr>
          <p:cNvSpPr/>
          <p:nvPr/>
        </p:nvSpPr>
        <p:spPr>
          <a:xfrm>
            <a:off x="3550307" y="2528011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239CD96-09EA-2295-1363-30BA6BE7DDB6}"/>
              </a:ext>
            </a:extLst>
          </p:cNvPr>
          <p:cNvSpPr/>
          <p:nvPr/>
        </p:nvSpPr>
        <p:spPr>
          <a:xfrm>
            <a:off x="3550307" y="3678959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71AE5032-890F-34D0-E5AF-4F9ECC586E6E}"/>
              </a:ext>
            </a:extLst>
          </p:cNvPr>
          <p:cNvSpPr/>
          <p:nvPr/>
        </p:nvSpPr>
        <p:spPr>
          <a:xfrm>
            <a:off x="3550307" y="4829907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058A2-0A01-F2D0-E2B3-12D54769FC68}"/>
              </a:ext>
            </a:extLst>
          </p:cNvPr>
          <p:cNvSpPr txBox="1"/>
          <p:nvPr/>
        </p:nvSpPr>
        <p:spPr>
          <a:xfrm>
            <a:off x="165193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0A0BE-B2FD-E034-D84F-D2300650C5BD}"/>
              </a:ext>
            </a:extLst>
          </p:cNvPr>
          <p:cNvSpPr txBox="1"/>
          <p:nvPr/>
        </p:nvSpPr>
        <p:spPr>
          <a:xfrm>
            <a:off x="355030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83A41-2D27-84F6-E4E4-AAA3F60E3BC1}"/>
              </a:ext>
            </a:extLst>
          </p:cNvPr>
          <p:cNvSpPr/>
          <p:nvPr/>
        </p:nvSpPr>
        <p:spPr>
          <a:xfrm>
            <a:off x="3550306" y="35426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428F5A-9B07-A0D4-4426-9BE5F3928319}"/>
              </a:ext>
            </a:extLst>
          </p:cNvPr>
          <p:cNvSpPr/>
          <p:nvPr/>
        </p:nvSpPr>
        <p:spPr>
          <a:xfrm>
            <a:off x="4691266" y="35426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F3C535-1864-DC61-695A-7FB0C5DF501A}"/>
              </a:ext>
            </a:extLst>
          </p:cNvPr>
          <p:cNvSpPr/>
          <p:nvPr/>
        </p:nvSpPr>
        <p:spPr>
          <a:xfrm>
            <a:off x="1651936" y="35651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A78135-7374-8F88-66F8-ECC7940B7D17}"/>
              </a:ext>
            </a:extLst>
          </p:cNvPr>
          <p:cNvSpPr/>
          <p:nvPr/>
        </p:nvSpPr>
        <p:spPr>
          <a:xfrm>
            <a:off x="2792896" y="35651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199103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844869-696C-2D66-8429-8F514D792AAB}"/>
              </a:ext>
            </a:extLst>
          </p:cNvPr>
          <p:cNvSpPr/>
          <p:nvPr/>
        </p:nvSpPr>
        <p:spPr>
          <a:xfrm>
            <a:off x="1490870" y="1230177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1B958-B340-B194-D547-407154F53BFD}"/>
              </a:ext>
            </a:extLst>
          </p:cNvPr>
          <p:cNvSpPr txBox="1"/>
          <p:nvPr/>
        </p:nvSpPr>
        <p:spPr>
          <a:xfrm>
            <a:off x="583439" y="1540357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9F7C05-92B3-DD33-6246-DDC5AC9CE506}"/>
              </a:ext>
            </a:extLst>
          </p:cNvPr>
          <p:cNvSpPr/>
          <p:nvPr/>
        </p:nvSpPr>
        <p:spPr>
          <a:xfrm>
            <a:off x="1651936" y="1377063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5BB18-1CF2-CC34-6A4A-6EDCE093352B}"/>
              </a:ext>
            </a:extLst>
          </p:cNvPr>
          <p:cNvSpPr/>
          <p:nvPr/>
        </p:nvSpPr>
        <p:spPr>
          <a:xfrm>
            <a:off x="1490870" y="2381125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29BE0-76C6-D468-DFF6-559037F6E52A}"/>
              </a:ext>
            </a:extLst>
          </p:cNvPr>
          <p:cNvSpPr txBox="1"/>
          <p:nvPr/>
        </p:nvSpPr>
        <p:spPr>
          <a:xfrm>
            <a:off x="583439" y="269130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744AD-9E07-5B3E-0999-393510D870A4}"/>
              </a:ext>
            </a:extLst>
          </p:cNvPr>
          <p:cNvSpPr/>
          <p:nvPr/>
        </p:nvSpPr>
        <p:spPr>
          <a:xfrm>
            <a:off x="1651936" y="2528011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4D38F8-6A44-2AB4-FE33-EF90BADD2395}"/>
              </a:ext>
            </a:extLst>
          </p:cNvPr>
          <p:cNvSpPr/>
          <p:nvPr/>
        </p:nvSpPr>
        <p:spPr>
          <a:xfrm>
            <a:off x="1490870" y="3532073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7F3A7-04A7-D12D-913B-F62CBDEF3D2C}"/>
              </a:ext>
            </a:extLst>
          </p:cNvPr>
          <p:cNvSpPr txBox="1"/>
          <p:nvPr/>
        </p:nvSpPr>
        <p:spPr>
          <a:xfrm>
            <a:off x="583439" y="3842253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2BE70C-7072-E3A9-F256-2FCD8479BC65}"/>
              </a:ext>
            </a:extLst>
          </p:cNvPr>
          <p:cNvSpPr/>
          <p:nvPr/>
        </p:nvSpPr>
        <p:spPr>
          <a:xfrm>
            <a:off x="1651936" y="3678959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7867975-3A17-E232-5C6F-201574784310}"/>
              </a:ext>
            </a:extLst>
          </p:cNvPr>
          <p:cNvSpPr/>
          <p:nvPr/>
        </p:nvSpPr>
        <p:spPr>
          <a:xfrm>
            <a:off x="1490870" y="4683021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6C04E5C-4233-BC58-733E-3D0FA1A225DA}"/>
              </a:ext>
            </a:extLst>
          </p:cNvPr>
          <p:cNvSpPr txBox="1"/>
          <p:nvPr/>
        </p:nvSpPr>
        <p:spPr>
          <a:xfrm>
            <a:off x="583439" y="499320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FA026942-CCC1-AF32-0D33-825A311A147C}"/>
              </a:ext>
            </a:extLst>
          </p:cNvPr>
          <p:cNvSpPr/>
          <p:nvPr/>
        </p:nvSpPr>
        <p:spPr>
          <a:xfrm>
            <a:off x="1651936" y="4829907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0195E8B-CA19-EE82-B84A-A16C94E6139B}"/>
              </a:ext>
            </a:extLst>
          </p:cNvPr>
          <p:cNvSpPr/>
          <p:nvPr/>
        </p:nvSpPr>
        <p:spPr>
          <a:xfrm>
            <a:off x="3550307" y="1377063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1B08D53B-1673-6657-6CBC-D41E745012C8}"/>
              </a:ext>
            </a:extLst>
          </p:cNvPr>
          <p:cNvSpPr/>
          <p:nvPr/>
        </p:nvSpPr>
        <p:spPr>
          <a:xfrm>
            <a:off x="3550307" y="2528011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239CD96-09EA-2295-1363-30BA6BE7DDB6}"/>
              </a:ext>
            </a:extLst>
          </p:cNvPr>
          <p:cNvSpPr/>
          <p:nvPr/>
        </p:nvSpPr>
        <p:spPr>
          <a:xfrm>
            <a:off x="3550307" y="3678959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71AE5032-890F-34D0-E5AF-4F9ECC586E6E}"/>
              </a:ext>
            </a:extLst>
          </p:cNvPr>
          <p:cNvSpPr/>
          <p:nvPr/>
        </p:nvSpPr>
        <p:spPr>
          <a:xfrm>
            <a:off x="3550307" y="4829907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D72876F-658D-B98D-3A95-370199191FD1}"/>
              </a:ext>
            </a:extLst>
          </p:cNvPr>
          <p:cNvSpPr/>
          <p:nvPr/>
        </p:nvSpPr>
        <p:spPr>
          <a:xfrm>
            <a:off x="5448678" y="1382033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058A2-0A01-F2D0-E2B3-12D54769FC68}"/>
              </a:ext>
            </a:extLst>
          </p:cNvPr>
          <p:cNvSpPr txBox="1"/>
          <p:nvPr/>
        </p:nvSpPr>
        <p:spPr>
          <a:xfrm>
            <a:off x="165193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0A0BE-B2FD-E034-D84F-D2300650C5BD}"/>
              </a:ext>
            </a:extLst>
          </p:cNvPr>
          <p:cNvSpPr txBox="1"/>
          <p:nvPr/>
        </p:nvSpPr>
        <p:spPr>
          <a:xfrm>
            <a:off x="355030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45D6A-763E-9805-BD39-86835115D835}"/>
              </a:ext>
            </a:extLst>
          </p:cNvPr>
          <p:cNvSpPr txBox="1"/>
          <p:nvPr/>
        </p:nvSpPr>
        <p:spPr>
          <a:xfrm>
            <a:off x="5448678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83A41-2D27-84F6-E4E4-AAA3F60E3BC1}"/>
              </a:ext>
            </a:extLst>
          </p:cNvPr>
          <p:cNvSpPr/>
          <p:nvPr/>
        </p:nvSpPr>
        <p:spPr>
          <a:xfrm>
            <a:off x="3550306" y="35426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428F5A-9B07-A0D4-4426-9BE5F3928319}"/>
              </a:ext>
            </a:extLst>
          </p:cNvPr>
          <p:cNvSpPr/>
          <p:nvPr/>
        </p:nvSpPr>
        <p:spPr>
          <a:xfrm>
            <a:off x="4691266" y="35426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F3C535-1864-DC61-695A-7FB0C5DF501A}"/>
              </a:ext>
            </a:extLst>
          </p:cNvPr>
          <p:cNvSpPr/>
          <p:nvPr/>
        </p:nvSpPr>
        <p:spPr>
          <a:xfrm>
            <a:off x="1651936" y="35651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A78135-7374-8F88-66F8-ECC7940B7D17}"/>
              </a:ext>
            </a:extLst>
          </p:cNvPr>
          <p:cNvSpPr/>
          <p:nvPr/>
        </p:nvSpPr>
        <p:spPr>
          <a:xfrm>
            <a:off x="2792896" y="35651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97B32-6194-CA5F-98EE-40ED7B49D9B6}"/>
              </a:ext>
            </a:extLst>
          </p:cNvPr>
          <p:cNvSpPr/>
          <p:nvPr/>
        </p:nvSpPr>
        <p:spPr>
          <a:xfrm>
            <a:off x="5448676" y="354264"/>
            <a:ext cx="114096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08AF73-B588-A9FE-1A66-C36EA7630895}"/>
              </a:ext>
            </a:extLst>
          </p:cNvPr>
          <p:cNvSpPr/>
          <p:nvPr/>
        </p:nvSpPr>
        <p:spPr>
          <a:xfrm>
            <a:off x="6589636" y="354264"/>
            <a:ext cx="596345" cy="39786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894077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2EC372C5-935D-2049-AE50-112E1D34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HIERARCHY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388527A-258D-8F9D-10BF-DB580FD59CE7}"/>
              </a:ext>
            </a:extLst>
          </p:cNvPr>
          <p:cNvGrpSpPr/>
          <p:nvPr/>
        </p:nvGrpSpPr>
        <p:grpSpPr>
          <a:xfrm>
            <a:off x="2322095" y="1468603"/>
            <a:ext cx="6328610" cy="1154281"/>
            <a:chOff x="2322095" y="1468603"/>
            <a:chExt cx="6328610" cy="115428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165B45-ADC3-1D26-7555-EDE2F75CA032}"/>
                </a:ext>
              </a:extLst>
            </p:cNvPr>
            <p:cNvSpPr/>
            <p:nvPr/>
          </p:nvSpPr>
          <p:spPr>
            <a:xfrm>
              <a:off x="2322095" y="1468603"/>
              <a:ext cx="6328610" cy="115428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Trebuchet MS" panose="020B0603020202020204" pitchFamily="34" charset="0"/>
                </a:rPr>
                <a:t>Cooperative Thread Block</a:t>
              </a:r>
            </a:p>
          </p:txBody>
        </p:sp>
        <p:sp>
          <p:nvSpPr>
            <p:cNvPr id="12" name="Arrow: Notched Right 11">
              <a:extLst>
                <a:ext uri="{FF2B5EF4-FFF2-40B4-BE49-F238E27FC236}">
                  <a16:creationId xmlns:a16="http://schemas.microsoft.com/office/drawing/2014/main" id="{093C9477-4F7C-1502-EF4F-E726D533293F}"/>
                </a:ext>
              </a:extLst>
            </p:cNvPr>
            <p:cNvSpPr/>
            <p:nvPr/>
          </p:nvSpPr>
          <p:spPr>
            <a:xfrm rot="5400000">
              <a:off x="2147636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Notched Right 12">
              <a:extLst>
                <a:ext uri="{FF2B5EF4-FFF2-40B4-BE49-F238E27FC236}">
                  <a16:creationId xmlns:a16="http://schemas.microsoft.com/office/drawing/2014/main" id="{7C5DC5AC-1CF6-3FFB-25EC-598A7723EAF3}"/>
                </a:ext>
              </a:extLst>
            </p:cNvPr>
            <p:cNvSpPr/>
            <p:nvPr/>
          </p:nvSpPr>
          <p:spPr>
            <a:xfrm rot="5400000">
              <a:off x="2303730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Notched Right 14">
              <a:extLst>
                <a:ext uri="{FF2B5EF4-FFF2-40B4-BE49-F238E27FC236}">
                  <a16:creationId xmlns:a16="http://schemas.microsoft.com/office/drawing/2014/main" id="{0896C922-86BC-A20B-CEFC-6C18CC94D0C6}"/>
                </a:ext>
              </a:extLst>
            </p:cNvPr>
            <p:cNvSpPr/>
            <p:nvPr/>
          </p:nvSpPr>
          <p:spPr>
            <a:xfrm rot="5400000">
              <a:off x="2459824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Notched Right 15">
              <a:extLst>
                <a:ext uri="{FF2B5EF4-FFF2-40B4-BE49-F238E27FC236}">
                  <a16:creationId xmlns:a16="http://schemas.microsoft.com/office/drawing/2014/main" id="{BD247377-F673-7C8F-DA60-C37B0ED76188}"/>
                </a:ext>
              </a:extLst>
            </p:cNvPr>
            <p:cNvSpPr/>
            <p:nvPr/>
          </p:nvSpPr>
          <p:spPr>
            <a:xfrm rot="5400000">
              <a:off x="2615918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row: Notched Right 16">
              <a:extLst>
                <a:ext uri="{FF2B5EF4-FFF2-40B4-BE49-F238E27FC236}">
                  <a16:creationId xmlns:a16="http://schemas.microsoft.com/office/drawing/2014/main" id="{56E49749-CB66-CB91-16FF-DB38AD855143}"/>
                </a:ext>
              </a:extLst>
            </p:cNvPr>
            <p:cNvSpPr/>
            <p:nvPr/>
          </p:nvSpPr>
          <p:spPr>
            <a:xfrm rot="5400000">
              <a:off x="2772012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Notched Right 27">
              <a:extLst>
                <a:ext uri="{FF2B5EF4-FFF2-40B4-BE49-F238E27FC236}">
                  <a16:creationId xmlns:a16="http://schemas.microsoft.com/office/drawing/2014/main" id="{2BCDBCE2-2B1C-FF8B-52C1-474DA43BB960}"/>
                </a:ext>
              </a:extLst>
            </p:cNvPr>
            <p:cNvSpPr/>
            <p:nvPr/>
          </p:nvSpPr>
          <p:spPr>
            <a:xfrm rot="5400000">
              <a:off x="2928106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row: Notched Right 40">
              <a:extLst>
                <a:ext uri="{FF2B5EF4-FFF2-40B4-BE49-F238E27FC236}">
                  <a16:creationId xmlns:a16="http://schemas.microsoft.com/office/drawing/2014/main" id="{2922DE28-CBA4-5985-7097-C77A9CAA62DE}"/>
                </a:ext>
              </a:extLst>
            </p:cNvPr>
            <p:cNvSpPr/>
            <p:nvPr/>
          </p:nvSpPr>
          <p:spPr>
            <a:xfrm rot="5400000">
              <a:off x="3084200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row: Notched Right 44">
              <a:extLst>
                <a:ext uri="{FF2B5EF4-FFF2-40B4-BE49-F238E27FC236}">
                  <a16:creationId xmlns:a16="http://schemas.microsoft.com/office/drawing/2014/main" id="{A22C62B0-09BA-5418-0205-A788C4D3194B}"/>
                </a:ext>
              </a:extLst>
            </p:cNvPr>
            <p:cNvSpPr/>
            <p:nvPr/>
          </p:nvSpPr>
          <p:spPr>
            <a:xfrm rot="5400000">
              <a:off x="3240294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Arrow: Notched Right 45">
              <a:extLst>
                <a:ext uri="{FF2B5EF4-FFF2-40B4-BE49-F238E27FC236}">
                  <a16:creationId xmlns:a16="http://schemas.microsoft.com/office/drawing/2014/main" id="{4CDA207D-3FC9-2D73-4877-0520E586FF6B}"/>
                </a:ext>
              </a:extLst>
            </p:cNvPr>
            <p:cNvSpPr/>
            <p:nvPr/>
          </p:nvSpPr>
          <p:spPr>
            <a:xfrm rot="5400000">
              <a:off x="3396388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row: Notched Right 47">
              <a:extLst>
                <a:ext uri="{FF2B5EF4-FFF2-40B4-BE49-F238E27FC236}">
                  <a16:creationId xmlns:a16="http://schemas.microsoft.com/office/drawing/2014/main" id="{6F1D6392-149A-3820-66A6-D86BE69518D0}"/>
                </a:ext>
              </a:extLst>
            </p:cNvPr>
            <p:cNvSpPr/>
            <p:nvPr/>
          </p:nvSpPr>
          <p:spPr>
            <a:xfrm rot="5400000">
              <a:off x="3552482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row: Notched Right 48">
              <a:extLst>
                <a:ext uri="{FF2B5EF4-FFF2-40B4-BE49-F238E27FC236}">
                  <a16:creationId xmlns:a16="http://schemas.microsoft.com/office/drawing/2014/main" id="{D197088F-16BD-5E9A-0996-3C1A54754BCB}"/>
                </a:ext>
              </a:extLst>
            </p:cNvPr>
            <p:cNvSpPr/>
            <p:nvPr/>
          </p:nvSpPr>
          <p:spPr>
            <a:xfrm rot="5400000">
              <a:off x="3708576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row: Notched Right 49">
              <a:extLst>
                <a:ext uri="{FF2B5EF4-FFF2-40B4-BE49-F238E27FC236}">
                  <a16:creationId xmlns:a16="http://schemas.microsoft.com/office/drawing/2014/main" id="{4E2441C5-FF60-881E-75A6-55BFA9BF2640}"/>
                </a:ext>
              </a:extLst>
            </p:cNvPr>
            <p:cNvSpPr/>
            <p:nvPr/>
          </p:nvSpPr>
          <p:spPr>
            <a:xfrm rot="5400000">
              <a:off x="3864670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row: Notched Right 50">
              <a:extLst>
                <a:ext uri="{FF2B5EF4-FFF2-40B4-BE49-F238E27FC236}">
                  <a16:creationId xmlns:a16="http://schemas.microsoft.com/office/drawing/2014/main" id="{9C0D9A47-85B6-6866-5D04-CB890DC8BC73}"/>
                </a:ext>
              </a:extLst>
            </p:cNvPr>
            <p:cNvSpPr/>
            <p:nvPr/>
          </p:nvSpPr>
          <p:spPr>
            <a:xfrm rot="5400000">
              <a:off x="4020764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row: Notched Right 51">
              <a:extLst>
                <a:ext uri="{FF2B5EF4-FFF2-40B4-BE49-F238E27FC236}">
                  <a16:creationId xmlns:a16="http://schemas.microsoft.com/office/drawing/2014/main" id="{F89D8499-914E-17F1-E542-0D216D01FDC6}"/>
                </a:ext>
              </a:extLst>
            </p:cNvPr>
            <p:cNvSpPr/>
            <p:nvPr/>
          </p:nvSpPr>
          <p:spPr>
            <a:xfrm rot="5400000">
              <a:off x="4176858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row: Notched Right 52">
              <a:extLst>
                <a:ext uri="{FF2B5EF4-FFF2-40B4-BE49-F238E27FC236}">
                  <a16:creationId xmlns:a16="http://schemas.microsoft.com/office/drawing/2014/main" id="{6B6A2E26-EBA6-2ADA-EA53-8D396433DA16}"/>
                </a:ext>
              </a:extLst>
            </p:cNvPr>
            <p:cNvSpPr/>
            <p:nvPr/>
          </p:nvSpPr>
          <p:spPr>
            <a:xfrm rot="5400000">
              <a:off x="4332952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rrow: Notched Right 53">
              <a:extLst>
                <a:ext uri="{FF2B5EF4-FFF2-40B4-BE49-F238E27FC236}">
                  <a16:creationId xmlns:a16="http://schemas.microsoft.com/office/drawing/2014/main" id="{5A665F1B-DB05-F617-DAF9-C26BBAF7739A}"/>
                </a:ext>
              </a:extLst>
            </p:cNvPr>
            <p:cNvSpPr/>
            <p:nvPr/>
          </p:nvSpPr>
          <p:spPr>
            <a:xfrm rot="5400000">
              <a:off x="4489046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rrow: Notched Right 54">
              <a:extLst>
                <a:ext uri="{FF2B5EF4-FFF2-40B4-BE49-F238E27FC236}">
                  <a16:creationId xmlns:a16="http://schemas.microsoft.com/office/drawing/2014/main" id="{66C5FD32-9A8B-201E-3F38-C54D90173123}"/>
                </a:ext>
              </a:extLst>
            </p:cNvPr>
            <p:cNvSpPr/>
            <p:nvPr/>
          </p:nvSpPr>
          <p:spPr>
            <a:xfrm rot="5400000">
              <a:off x="4645140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row: Notched Right 55">
              <a:extLst>
                <a:ext uri="{FF2B5EF4-FFF2-40B4-BE49-F238E27FC236}">
                  <a16:creationId xmlns:a16="http://schemas.microsoft.com/office/drawing/2014/main" id="{628A059B-69DA-257F-CA84-F6942AE0F567}"/>
                </a:ext>
              </a:extLst>
            </p:cNvPr>
            <p:cNvSpPr/>
            <p:nvPr/>
          </p:nvSpPr>
          <p:spPr>
            <a:xfrm rot="5400000">
              <a:off x="4801234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row: Notched Right 56">
              <a:extLst>
                <a:ext uri="{FF2B5EF4-FFF2-40B4-BE49-F238E27FC236}">
                  <a16:creationId xmlns:a16="http://schemas.microsoft.com/office/drawing/2014/main" id="{56C43D97-B1E8-4E06-E596-F27DFC74EB1D}"/>
                </a:ext>
              </a:extLst>
            </p:cNvPr>
            <p:cNvSpPr/>
            <p:nvPr/>
          </p:nvSpPr>
          <p:spPr>
            <a:xfrm rot="5400000">
              <a:off x="4957328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row: Notched Right 57">
              <a:extLst>
                <a:ext uri="{FF2B5EF4-FFF2-40B4-BE49-F238E27FC236}">
                  <a16:creationId xmlns:a16="http://schemas.microsoft.com/office/drawing/2014/main" id="{CC1C1610-A78A-946D-952D-D4A6D57CD0BC}"/>
                </a:ext>
              </a:extLst>
            </p:cNvPr>
            <p:cNvSpPr/>
            <p:nvPr/>
          </p:nvSpPr>
          <p:spPr>
            <a:xfrm rot="5400000">
              <a:off x="5113422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Arrow: Notched Right 58">
              <a:extLst>
                <a:ext uri="{FF2B5EF4-FFF2-40B4-BE49-F238E27FC236}">
                  <a16:creationId xmlns:a16="http://schemas.microsoft.com/office/drawing/2014/main" id="{926B6CC0-5E99-8978-DF8E-BFE34C1B9B17}"/>
                </a:ext>
              </a:extLst>
            </p:cNvPr>
            <p:cNvSpPr/>
            <p:nvPr/>
          </p:nvSpPr>
          <p:spPr>
            <a:xfrm rot="5400000">
              <a:off x="5269516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Arrow: Notched Right 59">
              <a:extLst>
                <a:ext uri="{FF2B5EF4-FFF2-40B4-BE49-F238E27FC236}">
                  <a16:creationId xmlns:a16="http://schemas.microsoft.com/office/drawing/2014/main" id="{3C2F847A-F53F-7080-40CA-B71E2E21ACE8}"/>
                </a:ext>
              </a:extLst>
            </p:cNvPr>
            <p:cNvSpPr/>
            <p:nvPr/>
          </p:nvSpPr>
          <p:spPr>
            <a:xfrm rot="5400000">
              <a:off x="5425610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Arrow: Notched Right 60">
              <a:extLst>
                <a:ext uri="{FF2B5EF4-FFF2-40B4-BE49-F238E27FC236}">
                  <a16:creationId xmlns:a16="http://schemas.microsoft.com/office/drawing/2014/main" id="{1530E053-8E9A-A3BA-7E10-1DF9DC07C0C7}"/>
                </a:ext>
              </a:extLst>
            </p:cNvPr>
            <p:cNvSpPr/>
            <p:nvPr/>
          </p:nvSpPr>
          <p:spPr>
            <a:xfrm rot="5400000">
              <a:off x="5581704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Arrow: Notched Right 61">
              <a:extLst>
                <a:ext uri="{FF2B5EF4-FFF2-40B4-BE49-F238E27FC236}">
                  <a16:creationId xmlns:a16="http://schemas.microsoft.com/office/drawing/2014/main" id="{8CF2BF76-E184-76EF-B453-928A704FEB56}"/>
                </a:ext>
              </a:extLst>
            </p:cNvPr>
            <p:cNvSpPr/>
            <p:nvPr/>
          </p:nvSpPr>
          <p:spPr>
            <a:xfrm rot="5400000">
              <a:off x="5737798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Arrow: Notched Right 62">
              <a:extLst>
                <a:ext uri="{FF2B5EF4-FFF2-40B4-BE49-F238E27FC236}">
                  <a16:creationId xmlns:a16="http://schemas.microsoft.com/office/drawing/2014/main" id="{2186352D-418A-FD4C-43F8-4CDD17DBB06B}"/>
                </a:ext>
              </a:extLst>
            </p:cNvPr>
            <p:cNvSpPr/>
            <p:nvPr/>
          </p:nvSpPr>
          <p:spPr>
            <a:xfrm rot="5400000">
              <a:off x="5893892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row: Notched Right 63">
              <a:extLst>
                <a:ext uri="{FF2B5EF4-FFF2-40B4-BE49-F238E27FC236}">
                  <a16:creationId xmlns:a16="http://schemas.microsoft.com/office/drawing/2014/main" id="{759A1656-5890-8EF2-8480-BF254E17279B}"/>
                </a:ext>
              </a:extLst>
            </p:cNvPr>
            <p:cNvSpPr/>
            <p:nvPr/>
          </p:nvSpPr>
          <p:spPr>
            <a:xfrm rot="5400000">
              <a:off x="6049986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row: Notched Right 64">
              <a:extLst>
                <a:ext uri="{FF2B5EF4-FFF2-40B4-BE49-F238E27FC236}">
                  <a16:creationId xmlns:a16="http://schemas.microsoft.com/office/drawing/2014/main" id="{0725D74A-0B23-CFCD-E64B-9877AABC3E8B}"/>
                </a:ext>
              </a:extLst>
            </p:cNvPr>
            <p:cNvSpPr/>
            <p:nvPr/>
          </p:nvSpPr>
          <p:spPr>
            <a:xfrm rot="5400000">
              <a:off x="6206080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Arrow: Notched Right 65">
              <a:extLst>
                <a:ext uri="{FF2B5EF4-FFF2-40B4-BE49-F238E27FC236}">
                  <a16:creationId xmlns:a16="http://schemas.microsoft.com/office/drawing/2014/main" id="{F5AAEE9C-2E7C-C30A-90A1-A5570CF5615D}"/>
                </a:ext>
              </a:extLst>
            </p:cNvPr>
            <p:cNvSpPr/>
            <p:nvPr/>
          </p:nvSpPr>
          <p:spPr>
            <a:xfrm rot="5400000">
              <a:off x="6362174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Arrow: Notched Right 66">
              <a:extLst>
                <a:ext uri="{FF2B5EF4-FFF2-40B4-BE49-F238E27FC236}">
                  <a16:creationId xmlns:a16="http://schemas.microsoft.com/office/drawing/2014/main" id="{9BC7FC49-C260-B163-59CF-528825B7741D}"/>
                </a:ext>
              </a:extLst>
            </p:cNvPr>
            <p:cNvSpPr/>
            <p:nvPr/>
          </p:nvSpPr>
          <p:spPr>
            <a:xfrm rot="5400000">
              <a:off x="6518268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row: Notched Right 67">
              <a:extLst>
                <a:ext uri="{FF2B5EF4-FFF2-40B4-BE49-F238E27FC236}">
                  <a16:creationId xmlns:a16="http://schemas.microsoft.com/office/drawing/2014/main" id="{DAD59241-B573-E3C8-5B56-EC7525F1024B}"/>
                </a:ext>
              </a:extLst>
            </p:cNvPr>
            <p:cNvSpPr/>
            <p:nvPr/>
          </p:nvSpPr>
          <p:spPr>
            <a:xfrm rot="5400000">
              <a:off x="6674362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row: Notched Right 68">
              <a:extLst>
                <a:ext uri="{FF2B5EF4-FFF2-40B4-BE49-F238E27FC236}">
                  <a16:creationId xmlns:a16="http://schemas.microsoft.com/office/drawing/2014/main" id="{F9D276E3-54E3-0FFA-688F-8B4A71666BC5}"/>
                </a:ext>
              </a:extLst>
            </p:cNvPr>
            <p:cNvSpPr/>
            <p:nvPr/>
          </p:nvSpPr>
          <p:spPr>
            <a:xfrm rot="5400000">
              <a:off x="6830456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Arrow: Notched Right 69">
              <a:extLst>
                <a:ext uri="{FF2B5EF4-FFF2-40B4-BE49-F238E27FC236}">
                  <a16:creationId xmlns:a16="http://schemas.microsoft.com/office/drawing/2014/main" id="{F724E43D-7F9E-E725-D525-C95CDB0E326A}"/>
                </a:ext>
              </a:extLst>
            </p:cNvPr>
            <p:cNvSpPr/>
            <p:nvPr/>
          </p:nvSpPr>
          <p:spPr>
            <a:xfrm rot="5400000">
              <a:off x="6986550" y="2027697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row: Notched Right 70">
              <a:extLst>
                <a:ext uri="{FF2B5EF4-FFF2-40B4-BE49-F238E27FC236}">
                  <a16:creationId xmlns:a16="http://schemas.microsoft.com/office/drawing/2014/main" id="{77D32BE7-2342-18C7-8BB0-C8169F398893}"/>
                </a:ext>
              </a:extLst>
            </p:cNvPr>
            <p:cNvSpPr/>
            <p:nvPr/>
          </p:nvSpPr>
          <p:spPr>
            <a:xfrm rot="5400000">
              <a:off x="7142644" y="2027698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Arrow: Notched Right 71">
              <a:extLst>
                <a:ext uri="{FF2B5EF4-FFF2-40B4-BE49-F238E27FC236}">
                  <a16:creationId xmlns:a16="http://schemas.microsoft.com/office/drawing/2014/main" id="{399516E6-81EC-D3FE-B088-4D0AC72A24D2}"/>
                </a:ext>
              </a:extLst>
            </p:cNvPr>
            <p:cNvSpPr/>
            <p:nvPr/>
          </p:nvSpPr>
          <p:spPr>
            <a:xfrm rot="5400000">
              <a:off x="7298738" y="2027698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Arrow: Notched Right 72">
              <a:extLst>
                <a:ext uri="{FF2B5EF4-FFF2-40B4-BE49-F238E27FC236}">
                  <a16:creationId xmlns:a16="http://schemas.microsoft.com/office/drawing/2014/main" id="{D01B56AE-E2F4-467B-11FA-02EDCCB15B66}"/>
                </a:ext>
              </a:extLst>
            </p:cNvPr>
            <p:cNvSpPr/>
            <p:nvPr/>
          </p:nvSpPr>
          <p:spPr>
            <a:xfrm rot="5400000">
              <a:off x="7454832" y="2027698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Arrow: Notched Right 73">
              <a:extLst>
                <a:ext uri="{FF2B5EF4-FFF2-40B4-BE49-F238E27FC236}">
                  <a16:creationId xmlns:a16="http://schemas.microsoft.com/office/drawing/2014/main" id="{1BBB4D45-3700-92D4-8DD1-44E096559E1F}"/>
                </a:ext>
              </a:extLst>
            </p:cNvPr>
            <p:cNvSpPr/>
            <p:nvPr/>
          </p:nvSpPr>
          <p:spPr>
            <a:xfrm rot="5400000">
              <a:off x="7610926" y="2027698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Arrow: Notched Right 74">
              <a:extLst>
                <a:ext uri="{FF2B5EF4-FFF2-40B4-BE49-F238E27FC236}">
                  <a16:creationId xmlns:a16="http://schemas.microsoft.com/office/drawing/2014/main" id="{637BE046-11EB-42AE-9236-92296DE65A5E}"/>
                </a:ext>
              </a:extLst>
            </p:cNvPr>
            <p:cNvSpPr/>
            <p:nvPr/>
          </p:nvSpPr>
          <p:spPr>
            <a:xfrm rot="5400000">
              <a:off x="7767020" y="2027698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Notched Right 75">
              <a:extLst>
                <a:ext uri="{FF2B5EF4-FFF2-40B4-BE49-F238E27FC236}">
                  <a16:creationId xmlns:a16="http://schemas.microsoft.com/office/drawing/2014/main" id="{13907E0E-B467-AF5F-00BA-A9F581C306F3}"/>
                </a:ext>
              </a:extLst>
            </p:cNvPr>
            <p:cNvSpPr/>
            <p:nvPr/>
          </p:nvSpPr>
          <p:spPr>
            <a:xfrm rot="5400000">
              <a:off x="7923114" y="2027698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Arrow: Notched Right 76">
              <a:extLst>
                <a:ext uri="{FF2B5EF4-FFF2-40B4-BE49-F238E27FC236}">
                  <a16:creationId xmlns:a16="http://schemas.microsoft.com/office/drawing/2014/main" id="{4447FA56-E6E4-9D4D-C557-C2A8BB8141E9}"/>
                </a:ext>
              </a:extLst>
            </p:cNvPr>
            <p:cNvSpPr/>
            <p:nvPr/>
          </p:nvSpPr>
          <p:spPr>
            <a:xfrm rot="5400000">
              <a:off x="8079208" y="2027698"/>
              <a:ext cx="745957" cy="60158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D4506CD-5187-08E0-876A-04E08043E255}"/>
                </a:ext>
              </a:extLst>
            </p:cNvPr>
            <p:cNvSpPr/>
            <p:nvPr/>
          </p:nvSpPr>
          <p:spPr>
            <a:xfrm>
              <a:off x="4047299" y="1871329"/>
              <a:ext cx="2882507" cy="34323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Trebuchet MS" panose="020B0603020202020204" pitchFamily="34" charset="0"/>
                </a:rPr>
                <a:t>Cooperative Thread Block</a:t>
              </a: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571A523-8E16-0BB2-3134-9FD19B19D456}"/>
              </a:ext>
            </a:extLst>
          </p:cNvPr>
          <p:cNvGrpSpPr/>
          <p:nvPr/>
        </p:nvGrpSpPr>
        <p:grpSpPr>
          <a:xfrm>
            <a:off x="2322095" y="2741871"/>
            <a:ext cx="1395859" cy="688458"/>
            <a:chOff x="5486400" y="1468603"/>
            <a:chExt cx="3164304" cy="1154281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0E3FDD1A-1D92-AB0D-F574-5979EA6357D0}"/>
                </a:ext>
              </a:extLst>
            </p:cNvPr>
            <p:cNvSpPr/>
            <p:nvPr/>
          </p:nvSpPr>
          <p:spPr>
            <a:xfrm>
              <a:off x="5486400" y="1468603"/>
              <a:ext cx="3164304" cy="115428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Trebuchet MS" panose="020B0603020202020204" pitchFamily="34" charset="0"/>
              </a:endParaRPr>
            </a:p>
          </p:txBody>
        </p:sp>
        <p:sp>
          <p:nvSpPr>
            <p:cNvPr id="221" name="Arrow: Notched Right 220">
              <a:extLst>
                <a:ext uri="{FF2B5EF4-FFF2-40B4-BE49-F238E27FC236}">
                  <a16:creationId xmlns:a16="http://schemas.microsoft.com/office/drawing/2014/main" id="{3FC7D7DC-5AF1-1881-7D5B-48D1AD2B54E4}"/>
                </a:ext>
              </a:extLst>
            </p:cNvPr>
            <p:cNvSpPr/>
            <p:nvPr/>
          </p:nvSpPr>
          <p:spPr>
            <a:xfrm rot="5400000">
              <a:off x="5524942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Arrow: Notched Right 223">
              <a:extLst>
                <a:ext uri="{FF2B5EF4-FFF2-40B4-BE49-F238E27FC236}">
                  <a16:creationId xmlns:a16="http://schemas.microsoft.com/office/drawing/2014/main" id="{243ECDD7-164F-1835-64D4-BD59FD960FAE}"/>
                </a:ext>
              </a:extLst>
            </p:cNvPr>
            <p:cNvSpPr/>
            <p:nvPr/>
          </p:nvSpPr>
          <p:spPr>
            <a:xfrm rot="5400000">
              <a:off x="5780368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row: Notched Right 225">
              <a:extLst>
                <a:ext uri="{FF2B5EF4-FFF2-40B4-BE49-F238E27FC236}">
                  <a16:creationId xmlns:a16="http://schemas.microsoft.com/office/drawing/2014/main" id="{455B894B-DA9F-477F-585E-9D463223B8FD}"/>
                </a:ext>
              </a:extLst>
            </p:cNvPr>
            <p:cNvSpPr/>
            <p:nvPr/>
          </p:nvSpPr>
          <p:spPr>
            <a:xfrm rot="5400000">
              <a:off x="6035793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Arrow: Notched Right 226">
              <a:extLst>
                <a:ext uri="{FF2B5EF4-FFF2-40B4-BE49-F238E27FC236}">
                  <a16:creationId xmlns:a16="http://schemas.microsoft.com/office/drawing/2014/main" id="{650BBB9B-A7CC-9B73-F4CA-A2F9E29A970D}"/>
                </a:ext>
              </a:extLst>
            </p:cNvPr>
            <p:cNvSpPr/>
            <p:nvPr/>
          </p:nvSpPr>
          <p:spPr>
            <a:xfrm rot="5400000">
              <a:off x="6291219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Arrow: Notched Right 227">
              <a:extLst>
                <a:ext uri="{FF2B5EF4-FFF2-40B4-BE49-F238E27FC236}">
                  <a16:creationId xmlns:a16="http://schemas.microsoft.com/office/drawing/2014/main" id="{2951F774-F8A0-61D4-DA68-20868A43EDAC}"/>
                </a:ext>
              </a:extLst>
            </p:cNvPr>
            <p:cNvSpPr/>
            <p:nvPr/>
          </p:nvSpPr>
          <p:spPr>
            <a:xfrm rot="5400000">
              <a:off x="6546644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Arrow: Notched Right 228">
              <a:extLst>
                <a:ext uri="{FF2B5EF4-FFF2-40B4-BE49-F238E27FC236}">
                  <a16:creationId xmlns:a16="http://schemas.microsoft.com/office/drawing/2014/main" id="{0A6F86CB-1BAE-E760-6381-04F2E9D79415}"/>
                </a:ext>
              </a:extLst>
            </p:cNvPr>
            <p:cNvSpPr/>
            <p:nvPr/>
          </p:nvSpPr>
          <p:spPr>
            <a:xfrm rot="5400000">
              <a:off x="6802070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Arrow: Notched Right 230">
              <a:extLst>
                <a:ext uri="{FF2B5EF4-FFF2-40B4-BE49-F238E27FC236}">
                  <a16:creationId xmlns:a16="http://schemas.microsoft.com/office/drawing/2014/main" id="{CA6289B1-FDD4-985C-D079-97609E8C27B8}"/>
                </a:ext>
              </a:extLst>
            </p:cNvPr>
            <p:cNvSpPr/>
            <p:nvPr/>
          </p:nvSpPr>
          <p:spPr>
            <a:xfrm rot="5400000">
              <a:off x="7057495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Arrow: Notched Right 234">
              <a:extLst>
                <a:ext uri="{FF2B5EF4-FFF2-40B4-BE49-F238E27FC236}">
                  <a16:creationId xmlns:a16="http://schemas.microsoft.com/office/drawing/2014/main" id="{00505F47-0C41-236C-175F-4DD76008491C}"/>
                </a:ext>
              </a:extLst>
            </p:cNvPr>
            <p:cNvSpPr/>
            <p:nvPr/>
          </p:nvSpPr>
          <p:spPr>
            <a:xfrm rot="5400000">
              <a:off x="7312921" y="2027699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Arrow: Notched Right 235">
              <a:extLst>
                <a:ext uri="{FF2B5EF4-FFF2-40B4-BE49-F238E27FC236}">
                  <a16:creationId xmlns:a16="http://schemas.microsoft.com/office/drawing/2014/main" id="{DE716EC4-A8E7-9BC5-E35C-9104C16054AD}"/>
                </a:ext>
              </a:extLst>
            </p:cNvPr>
            <p:cNvSpPr/>
            <p:nvPr/>
          </p:nvSpPr>
          <p:spPr>
            <a:xfrm rot="5400000">
              <a:off x="7568346" y="2027699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Arrow: Notched Right 236">
              <a:extLst>
                <a:ext uri="{FF2B5EF4-FFF2-40B4-BE49-F238E27FC236}">
                  <a16:creationId xmlns:a16="http://schemas.microsoft.com/office/drawing/2014/main" id="{B5DBBDC8-280F-EF2B-AB7B-09AC81DF19C4}"/>
                </a:ext>
              </a:extLst>
            </p:cNvPr>
            <p:cNvSpPr/>
            <p:nvPr/>
          </p:nvSpPr>
          <p:spPr>
            <a:xfrm rot="5400000">
              <a:off x="7823772" y="2027699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1357E374-8DDA-D072-EB5F-BD3978246BD0}"/>
                </a:ext>
              </a:extLst>
            </p:cNvPr>
            <p:cNvSpPr/>
            <p:nvPr/>
          </p:nvSpPr>
          <p:spPr>
            <a:xfrm>
              <a:off x="6617386" y="1903333"/>
              <a:ext cx="902328" cy="3088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latin typeface="Trebuchet MS" panose="020B0603020202020204" pitchFamily="34" charset="0"/>
                </a:rPr>
                <a:t>Warp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9B06991E-FA49-6380-C14F-B2A9DCFB4700}"/>
              </a:ext>
            </a:extLst>
          </p:cNvPr>
          <p:cNvGrpSpPr/>
          <p:nvPr/>
        </p:nvGrpSpPr>
        <p:grpSpPr>
          <a:xfrm>
            <a:off x="7251327" y="2741871"/>
            <a:ext cx="1395859" cy="688458"/>
            <a:chOff x="5486400" y="1468603"/>
            <a:chExt cx="3164304" cy="1154281"/>
          </a:xfrm>
        </p:grpSpPr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3B729A62-FC2A-C591-9F6D-9F6FC68995D3}"/>
                </a:ext>
              </a:extLst>
            </p:cNvPr>
            <p:cNvSpPr/>
            <p:nvPr/>
          </p:nvSpPr>
          <p:spPr>
            <a:xfrm>
              <a:off x="5486400" y="1468603"/>
              <a:ext cx="3164304" cy="115428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Trebuchet MS" panose="020B0603020202020204" pitchFamily="34" charset="0"/>
              </a:endParaRPr>
            </a:p>
          </p:txBody>
        </p:sp>
        <p:sp>
          <p:nvSpPr>
            <p:cNvPr id="243" name="Arrow: Notched Right 242">
              <a:extLst>
                <a:ext uri="{FF2B5EF4-FFF2-40B4-BE49-F238E27FC236}">
                  <a16:creationId xmlns:a16="http://schemas.microsoft.com/office/drawing/2014/main" id="{6C1E5D9F-B54B-00BD-1A67-FB7C8C540BAE}"/>
                </a:ext>
              </a:extLst>
            </p:cNvPr>
            <p:cNvSpPr/>
            <p:nvPr/>
          </p:nvSpPr>
          <p:spPr>
            <a:xfrm rot="5400000">
              <a:off x="5524942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Arrow: Notched Right 243">
              <a:extLst>
                <a:ext uri="{FF2B5EF4-FFF2-40B4-BE49-F238E27FC236}">
                  <a16:creationId xmlns:a16="http://schemas.microsoft.com/office/drawing/2014/main" id="{038BEC01-61BA-5287-D816-D3FD638D47C4}"/>
                </a:ext>
              </a:extLst>
            </p:cNvPr>
            <p:cNvSpPr/>
            <p:nvPr/>
          </p:nvSpPr>
          <p:spPr>
            <a:xfrm rot="5400000">
              <a:off x="5780368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Arrow: Notched Right 244">
              <a:extLst>
                <a:ext uri="{FF2B5EF4-FFF2-40B4-BE49-F238E27FC236}">
                  <a16:creationId xmlns:a16="http://schemas.microsoft.com/office/drawing/2014/main" id="{A27D0018-1FF5-8C54-F43E-93B490F62B6B}"/>
                </a:ext>
              </a:extLst>
            </p:cNvPr>
            <p:cNvSpPr/>
            <p:nvPr/>
          </p:nvSpPr>
          <p:spPr>
            <a:xfrm rot="5400000">
              <a:off x="6035793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Arrow: Notched Right 245">
              <a:extLst>
                <a:ext uri="{FF2B5EF4-FFF2-40B4-BE49-F238E27FC236}">
                  <a16:creationId xmlns:a16="http://schemas.microsoft.com/office/drawing/2014/main" id="{A32C7504-32D2-4BB4-AC88-A4E68C8D02D4}"/>
                </a:ext>
              </a:extLst>
            </p:cNvPr>
            <p:cNvSpPr/>
            <p:nvPr/>
          </p:nvSpPr>
          <p:spPr>
            <a:xfrm rot="5400000">
              <a:off x="6291219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Arrow: Notched Right 246">
              <a:extLst>
                <a:ext uri="{FF2B5EF4-FFF2-40B4-BE49-F238E27FC236}">
                  <a16:creationId xmlns:a16="http://schemas.microsoft.com/office/drawing/2014/main" id="{4F48644B-E9C0-B268-1416-5AA295BB9F39}"/>
                </a:ext>
              </a:extLst>
            </p:cNvPr>
            <p:cNvSpPr/>
            <p:nvPr/>
          </p:nvSpPr>
          <p:spPr>
            <a:xfrm rot="5400000">
              <a:off x="6546644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Arrow: Notched Right 247">
              <a:extLst>
                <a:ext uri="{FF2B5EF4-FFF2-40B4-BE49-F238E27FC236}">
                  <a16:creationId xmlns:a16="http://schemas.microsoft.com/office/drawing/2014/main" id="{7E3561AA-A592-38DB-8DB7-E797865A3B29}"/>
                </a:ext>
              </a:extLst>
            </p:cNvPr>
            <p:cNvSpPr/>
            <p:nvPr/>
          </p:nvSpPr>
          <p:spPr>
            <a:xfrm rot="5400000">
              <a:off x="6802070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Arrow: Notched Right 248">
              <a:extLst>
                <a:ext uri="{FF2B5EF4-FFF2-40B4-BE49-F238E27FC236}">
                  <a16:creationId xmlns:a16="http://schemas.microsoft.com/office/drawing/2014/main" id="{9E48F97F-8992-0EF7-33F4-C4F1D8A20992}"/>
                </a:ext>
              </a:extLst>
            </p:cNvPr>
            <p:cNvSpPr/>
            <p:nvPr/>
          </p:nvSpPr>
          <p:spPr>
            <a:xfrm rot="5400000">
              <a:off x="7057495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Arrow: Notched Right 249">
              <a:extLst>
                <a:ext uri="{FF2B5EF4-FFF2-40B4-BE49-F238E27FC236}">
                  <a16:creationId xmlns:a16="http://schemas.microsoft.com/office/drawing/2014/main" id="{84FD01D1-9985-9431-868A-074A3F34BBF1}"/>
                </a:ext>
              </a:extLst>
            </p:cNvPr>
            <p:cNvSpPr/>
            <p:nvPr/>
          </p:nvSpPr>
          <p:spPr>
            <a:xfrm rot="5400000">
              <a:off x="7312921" y="2027699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Arrow: Notched Right 250">
              <a:extLst>
                <a:ext uri="{FF2B5EF4-FFF2-40B4-BE49-F238E27FC236}">
                  <a16:creationId xmlns:a16="http://schemas.microsoft.com/office/drawing/2014/main" id="{54CD35C0-2433-6075-320F-5D7C53DC82DA}"/>
                </a:ext>
              </a:extLst>
            </p:cNvPr>
            <p:cNvSpPr/>
            <p:nvPr/>
          </p:nvSpPr>
          <p:spPr>
            <a:xfrm rot="5400000">
              <a:off x="7568346" y="2027699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Arrow: Notched Right 251">
              <a:extLst>
                <a:ext uri="{FF2B5EF4-FFF2-40B4-BE49-F238E27FC236}">
                  <a16:creationId xmlns:a16="http://schemas.microsoft.com/office/drawing/2014/main" id="{06873B8F-1701-87D0-7F11-E30AEEA309BD}"/>
                </a:ext>
              </a:extLst>
            </p:cNvPr>
            <p:cNvSpPr/>
            <p:nvPr/>
          </p:nvSpPr>
          <p:spPr>
            <a:xfrm rot="5400000">
              <a:off x="7823772" y="2027699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56AB5FFE-DB23-0308-62B1-4F1061EA8B6F}"/>
                </a:ext>
              </a:extLst>
            </p:cNvPr>
            <p:cNvSpPr/>
            <p:nvPr/>
          </p:nvSpPr>
          <p:spPr>
            <a:xfrm>
              <a:off x="6617386" y="1903333"/>
              <a:ext cx="902328" cy="3088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latin typeface="Trebuchet MS" panose="020B0603020202020204" pitchFamily="34" charset="0"/>
                </a:rPr>
                <a:t>Warp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C3137215-883B-618C-2E93-2C120FAA4EFD}"/>
              </a:ext>
            </a:extLst>
          </p:cNvPr>
          <p:cNvGrpSpPr/>
          <p:nvPr/>
        </p:nvGrpSpPr>
        <p:grpSpPr>
          <a:xfrm>
            <a:off x="5608249" y="2741871"/>
            <a:ext cx="1395859" cy="688458"/>
            <a:chOff x="5486400" y="1468603"/>
            <a:chExt cx="3164304" cy="1154281"/>
          </a:xfrm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891F359E-B176-57EB-EA08-65D7DC9B3D21}"/>
                </a:ext>
              </a:extLst>
            </p:cNvPr>
            <p:cNvSpPr/>
            <p:nvPr/>
          </p:nvSpPr>
          <p:spPr>
            <a:xfrm>
              <a:off x="5486400" y="1468603"/>
              <a:ext cx="3164304" cy="115428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Trebuchet MS" panose="020B0603020202020204" pitchFamily="34" charset="0"/>
              </a:endParaRPr>
            </a:p>
          </p:txBody>
        </p:sp>
        <p:sp>
          <p:nvSpPr>
            <p:cNvPr id="258" name="Arrow: Notched Right 257">
              <a:extLst>
                <a:ext uri="{FF2B5EF4-FFF2-40B4-BE49-F238E27FC236}">
                  <a16:creationId xmlns:a16="http://schemas.microsoft.com/office/drawing/2014/main" id="{0F278DA5-DE34-EB48-F73E-3498F159DF9F}"/>
                </a:ext>
              </a:extLst>
            </p:cNvPr>
            <p:cNvSpPr/>
            <p:nvPr/>
          </p:nvSpPr>
          <p:spPr>
            <a:xfrm rot="5400000">
              <a:off x="5524942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Arrow: Notched Right 258">
              <a:extLst>
                <a:ext uri="{FF2B5EF4-FFF2-40B4-BE49-F238E27FC236}">
                  <a16:creationId xmlns:a16="http://schemas.microsoft.com/office/drawing/2014/main" id="{AC74144B-0209-BA6D-DAF8-1FAD7E2C8C42}"/>
                </a:ext>
              </a:extLst>
            </p:cNvPr>
            <p:cNvSpPr/>
            <p:nvPr/>
          </p:nvSpPr>
          <p:spPr>
            <a:xfrm rot="5400000">
              <a:off x="5780368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Arrow: Notched Right 259">
              <a:extLst>
                <a:ext uri="{FF2B5EF4-FFF2-40B4-BE49-F238E27FC236}">
                  <a16:creationId xmlns:a16="http://schemas.microsoft.com/office/drawing/2014/main" id="{248E9783-AFEA-CFE4-9DE1-BF877A06E9B3}"/>
                </a:ext>
              </a:extLst>
            </p:cNvPr>
            <p:cNvSpPr/>
            <p:nvPr/>
          </p:nvSpPr>
          <p:spPr>
            <a:xfrm rot="5400000">
              <a:off x="6035793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Arrow: Notched Right 260">
              <a:extLst>
                <a:ext uri="{FF2B5EF4-FFF2-40B4-BE49-F238E27FC236}">
                  <a16:creationId xmlns:a16="http://schemas.microsoft.com/office/drawing/2014/main" id="{3BD72097-6C6E-EF5E-5EA3-13D6199AC8AB}"/>
                </a:ext>
              </a:extLst>
            </p:cNvPr>
            <p:cNvSpPr/>
            <p:nvPr/>
          </p:nvSpPr>
          <p:spPr>
            <a:xfrm rot="5400000">
              <a:off x="6291219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Arrow: Notched Right 261">
              <a:extLst>
                <a:ext uri="{FF2B5EF4-FFF2-40B4-BE49-F238E27FC236}">
                  <a16:creationId xmlns:a16="http://schemas.microsoft.com/office/drawing/2014/main" id="{6563631B-F644-02D0-BD2D-8D9D99B2EFBE}"/>
                </a:ext>
              </a:extLst>
            </p:cNvPr>
            <p:cNvSpPr/>
            <p:nvPr/>
          </p:nvSpPr>
          <p:spPr>
            <a:xfrm rot="5400000">
              <a:off x="6546644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Arrow: Notched Right 262">
              <a:extLst>
                <a:ext uri="{FF2B5EF4-FFF2-40B4-BE49-F238E27FC236}">
                  <a16:creationId xmlns:a16="http://schemas.microsoft.com/office/drawing/2014/main" id="{EC9EF570-4791-17AC-FC52-BEE3DD0B1A7B}"/>
                </a:ext>
              </a:extLst>
            </p:cNvPr>
            <p:cNvSpPr/>
            <p:nvPr/>
          </p:nvSpPr>
          <p:spPr>
            <a:xfrm rot="5400000">
              <a:off x="6802070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Arrow: Notched Right 263">
              <a:extLst>
                <a:ext uri="{FF2B5EF4-FFF2-40B4-BE49-F238E27FC236}">
                  <a16:creationId xmlns:a16="http://schemas.microsoft.com/office/drawing/2014/main" id="{72680BC7-C5A8-4B60-EE04-C3F9511E3E6B}"/>
                </a:ext>
              </a:extLst>
            </p:cNvPr>
            <p:cNvSpPr/>
            <p:nvPr/>
          </p:nvSpPr>
          <p:spPr>
            <a:xfrm rot="5400000">
              <a:off x="7057495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Arrow: Notched Right 264">
              <a:extLst>
                <a:ext uri="{FF2B5EF4-FFF2-40B4-BE49-F238E27FC236}">
                  <a16:creationId xmlns:a16="http://schemas.microsoft.com/office/drawing/2014/main" id="{6906ABE5-9C0C-65D8-E53F-7277725B36A5}"/>
                </a:ext>
              </a:extLst>
            </p:cNvPr>
            <p:cNvSpPr/>
            <p:nvPr/>
          </p:nvSpPr>
          <p:spPr>
            <a:xfrm rot="5400000">
              <a:off x="7312921" y="2027699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Arrow: Notched Right 265">
              <a:extLst>
                <a:ext uri="{FF2B5EF4-FFF2-40B4-BE49-F238E27FC236}">
                  <a16:creationId xmlns:a16="http://schemas.microsoft.com/office/drawing/2014/main" id="{5A0B7374-414E-D204-9960-1987F92DA3B0}"/>
                </a:ext>
              </a:extLst>
            </p:cNvPr>
            <p:cNvSpPr/>
            <p:nvPr/>
          </p:nvSpPr>
          <p:spPr>
            <a:xfrm rot="5400000">
              <a:off x="7568346" y="2027699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Arrow: Notched Right 266">
              <a:extLst>
                <a:ext uri="{FF2B5EF4-FFF2-40B4-BE49-F238E27FC236}">
                  <a16:creationId xmlns:a16="http://schemas.microsoft.com/office/drawing/2014/main" id="{99DD1E8F-1736-5EC5-2659-2C144BF1D269}"/>
                </a:ext>
              </a:extLst>
            </p:cNvPr>
            <p:cNvSpPr/>
            <p:nvPr/>
          </p:nvSpPr>
          <p:spPr>
            <a:xfrm rot="5400000">
              <a:off x="7823772" y="2027699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3CA19809-982A-C9E0-7728-E8ADEF40686B}"/>
                </a:ext>
              </a:extLst>
            </p:cNvPr>
            <p:cNvSpPr/>
            <p:nvPr/>
          </p:nvSpPr>
          <p:spPr>
            <a:xfrm>
              <a:off x="6617386" y="1903333"/>
              <a:ext cx="902328" cy="3088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latin typeface="Trebuchet MS" panose="020B0603020202020204" pitchFamily="34" charset="0"/>
                </a:rPr>
                <a:t>Warp</a:t>
              </a: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D06EB29-4A56-190A-DC6A-240951A0B792}"/>
              </a:ext>
            </a:extLst>
          </p:cNvPr>
          <p:cNvGrpSpPr/>
          <p:nvPr/>
        </p:nvGrpSpPr>
        <p:grpSpPr>
          <a:xfrm>
            <a:off x="3965172" y="2741871"/>
            <a:ext cx="1395859" cy="688458"/>
            <a:chOff x="5486400" y="1468603"/>
            <a:chExt cx="3164304" cy="1154281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CD65CEE8-160E-2479-481A-F48CEC82F775}"/>
                </a:ext>
              </a:extLst>
            </p:cNvPr>
            <p:cNvSpPr/>
            <p:nvPr/>
          </p:nvSpPr>
          <p:spPr>
            <a:xfrm>
              <a:off x="5486400" y="1468603"/>
              <a:ext cx="3164304" cy="115428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Trebuchet MS" panose="020B0603020202020204" pitchFamily="34" charset="0"/>
              </a:endParaRPr>
            </a:p>
          </p:txBody>
        </p:sp>
        <p:sp>
          <p:nvSpPr>
            <p:cNvPr id="273" name="Arrow: Notched Right 272">
              <a:extLst>
                <a:ext uri="{FF2B5EF4-FFF2-40B4-BE49-F238E27FC236}">
                  <a16:creationId xmlns:a16="http://schemas.microsoft.com/office/drawing/2014/main" id="{63CDC9F4-CC85-5B9B-65BF-94E143616AC0}"/>
                </a:ext>
              </a:extLst>
            </p:cNvPr>
            <p:cNvSpPr/>
            <p:nvPr/>
          </p:nvSpPr>
          <p:spPr>
            <a:xfrm rot="5400000">
              <a:off x="5524942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Arrow: Notched Right 273">
              <a:extLst>
                <a:ext uri="{FF2B5EF4-FFF2-40B4-BE49-F238E27FC236}">
                  <a16:creationId xmlns:a16="http://schemas.microsoft.com/office/drawing/2014/main" id="{680999AF-2AF2-E08E-1E31-268F5D608087}"/>
                </a:ext>
              </a:extLst>
            </p:cNvPr>
            <p:cNvSpPr/>
            <p:nvPr/>
          </p:nvSpPr>
          <p:spPr>
            <a:xfrm rot="5400000">
              <a:off x="5780368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Arrow: Notched Right 274">
              <a:extLst>
                <a:ext uri="{FF2B5EF4-FFF2-40B4-BE49-F238E27FC236}">
                  <a16:creationId xmlns:a16="http://schemas.microsoft.com/office/drawing/2014/main" id="{79DD7BE4-D702-8E78-5380-25B33D25CEBB}"/>
                </a:ext>
              </a:extLst>
            </p:cNvPr>
            <p:cNvSpPr/>
            <p:nvPr/>
          </p:nvSpPr>
          <p:spPr>
            <a:xfrm rot="5400000">
              <a:off x="6035793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Arrow: Notched Right 275">
              <a:extLst>
                <a:ext uri="{FF2B5EF4-FFF2-40B4-BE49-F238E27FC236}">
                  <a16:creationId xmlns:a16="http://schemas.microsoft.com/office/drawing/2014/main" id="{BA2895CA-1BB3-EEE0-D3E8-399C3AFB7B9C}"/>
                </a:ext>
              </a:extLst>
            </p:cNvPr>
            <p:cNvSpPr/>
            <p:nvPr/>
          </p:nvSpPr>
          <p:spPr>
            <a:xfrm rot="5400000">
              <a:off x="6291219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Arrow: Notched Right 276">
              <a:extLst>
                <a:ext uri="{FF2B5EF4-FFF2-40B4-BE49-F238E27FC236}">
                  <a16:creationId xmlns:a16="http://schemas.microsoft.com/office/drawing/2014/main" id="{95ABB555-39DE-67F1-04A9-C2B4F9033E0D}"/>
                </a:ext>
              </a:extLst>
            </p:cNvPr>
            <p:cNvSpPr/>
            <p:nvPr/>
          </p:nvSpPr>
          <p:spPr>
            <a:xfrm rot="5400000">
              <a:off x="6546644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Arrow: Notched Right 277">
              <a:extLst>
                <a:ext uri="{FF2B5EF4-FFF2-40B4-BE49-F238E27FC236}">
                  <a16:creationId xmlns:a16="http://schemas.microsoft.com/office/drawing/2014/main" id="{A75BFED7-E4C2-5227-E768-D48B564DA22A}"/>
                </a:ext>
              </a:extLst>
            </p:cNvPr>
            <p:cNvSpPr/>
            <p:nvPr/>
          </p:nvSpPr>
          <p:spPr>
            <a:xfrm rot="5400000">
              <a:off x="6802070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Arrow: Notched Right 278">
              <a:extLst>
                <a:ext uri="{FF2B5EF4-FFF2-40B4-BE49-F238E27FC236}">
                  <a16:creationId xmlns:a16="http://schemas.microsoft.com/office/drawing/2014/main" id="{38AECF16-FFEC-BDC5-7712-9DCFBCE86BEB}"/>
                </a:ext>
              </a:extLst>
            </p:cNvPr>
            <p:cNvSpPr/>
            <p:nvPr/>
          </p:nvSpPr>
          <p:spPr>
            <a:xfrm rot="5400000">
              <a:off x="7057495" y="2027697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Arrow: Notched Right 279">
              <a:extLst>
                <a:ext uri="{FF2B5EF4-FFF2-40B4-BE49-F238E27FC236}">
                  <a16:creationId xmlns:a16="http://schemas.microsoft.com/office/drawing/2014/main" id="{82A52739-122F-3108-CFC6-5C5A67343868}"/>
                </a:ext>
              </a:extLst>
            </p:cNvPr>
            <p:cNvSpPr/>
            <p:nvPr/>
          </p:nvSpPr>
          <p:spPr>
            <a:xfrm rot="5400000">
              <a:off x="7312921" y="2027699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Arrow: Notched Right 280">
              <a:extLst>
                <a:ext uri="{FF2B5EF4-FFF2-40B4-BE49-F238E27FC236}">
                  <a16:creationId xmlns:a16="http://schemas.microsoft.com/office/drawing/2014/main" id="{07A371B3-C20D-9A2C-E85E-41C05AE4D0E7}"/>
                </a:ext>
              </a:extLst>
            </p:cNvPr>
            <p:cNvSpPr/>
            <p:nvPr/>
          </p:nvSpPr>
          <p:spPr>
            <a:xfrm rot="5400000">
              <a:off x="7568346" y="2027699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Arrow: Notched Right 281">
              <a:extLst>
                <a:ext uri="{FF2B5EF4-FFF2-40B4-BE49-F238E27FC236}">
                  <a16:creationId xmlns:a16="http://schemas.microsoft.com/office/drawing/2014/main" id="{8E16C1A0-6A52-7854-AC4F-489D82A36E4D}"/>
                </a:ext>
              </a:extLst>
            </p:cNvPr>
            <p:cNvSpPr/>
            <p:nvPr/>
          </p:nvSpPr>
          <p:spPr>
            <a:xfrm rot="5400000">
              <a:off x="7823772" y="2027699"/>
              <a:ext cx="745957" cy="60157"/>
            </a:xfrm>
            <a:prstGeom prst="notch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30DC248D-4C09-87B6-81D9-B1B6B474F55B}"/>
                </a:ext>
              </a:extLst>
            </p:cNvPr>
            <p:cNvSpPr/>
            <p:nvPr/>
          </p:nvSpPr>
          <p:spPr>
            <a:xfrm>
              <a:off x="6617386" y="1903333"/>
              <a:ext cx="902328" cy="3088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latin typeface="Trebuchet MS" panose="020B0603020202020204" pitchFamily="34" charset="0"/>
                </a:rPr>
                <a:t>Warp</a:t>
              </a:r>
            </a:p>
          </p:txBody>
        </p:sp>
      </p:grpSp>
      <p:sp>
        <p:nvSpPr>
          <p:cNvPr id="285" name="Arrow: Notched Right 284">
            <a:extLst>
              <a:ext uri="{FF2B5EF4-FFF2-40B4-BE49-F238E27FC236}">
                <a16:creationId xmlns:a16="http://schemas.microsoft.com/office/drawing/2014/main" id="{2FF72957-911B-E06F-5B41-982C50CFDBC9}"/>
              </a:ext>
            </a:extLst>
          </p:cNvPr>
          <p:cNvSpPr/>
          <p:nvPr/>
        </p:nvSpPr>
        <p:spPr>
          <a:xfrm rot="5400000">
            <a:off x="4752696" y="3758507"/>
            <a:ext cx="444918" cy="26537"/>
          </a:xfrm>
          <a:prstGeom prst="notched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C4304F38-F7E6-429A-9F6F-195F195C88E6}"/>
              </a:ext>
            </a:extLst>
          </p:cNvPr>
          <p:cNvSpPr txBox="1"/>
          <p:nvPr/>
        </p:nvSpPr>
        <p:spPr>
          <a:xfrm>
            <a:off x="4393742" y="3356830"/>
            <a:ext cx="684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rebuchet MS" panose="020B0603020202020204" pitchFamily="34" charset="0"/>
              </a:rPr>
              <a:t>…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A5448F9-94BC-4A7C-A470-38833A7D438C}"/>
              </a:ext>
            </a:extLst>
          </p:cNvPr>
          <p:cNvSpPr txBox="1"/>
          <p:nvPr/>
        </p:nvSpPr>
        <p:spPr>
          <a:xfrm>
            <a:off x="6095031" y="3356830"/>
            <a:ext cx="42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rebuchet MS" panose="020B0603020202020204" pitchFamily="34" charset="0"/>
              </a:rPr>
              <a:t>…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617E3D02-B001-C04C-9E44-C4FDE289A7AD}"/>
              </a:ext>
            </a:extLst>
          </p:cNvPr>
          <p:cNvSpPr txBox="1"/>
          <p:nvPr/>
        </p:nvSpPr>
        <p:spPr>
          <a:xfrm>
            <a:off x="7733887" y="3356830"/>
            <a:ext cx="42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rebuchet MS" panose="020B0603020202020204" pitchFamily="34" charset="0"/>
              </a:rPr>
              <a:t>…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ABFBF0B6-80A3-3452-1091-9099E69F28E0}"/>
              </a:ext>
            </a:extLst>
          </p:cNvPr>
          <p:cNvSpPr txBox="1"/>
          <p:nvPr/>
        </p:nvSpPr>
        <p:spPr>
          <a:xfrm>
            <a:off x="2777750" y="3356830"/>
            <a:ext cx="422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rebuchet MS" panose="020B0603020202020204" pitchFamily="34" charset="0"/>
              </a:rPr>
              <a:t>…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ABFC5CB5-9938-9D14-23F2-137E3BFCF7BC}"/>
              </a:ext>
            </a:extLst>
          </p:cNvPr>
          <p:cNvSpPr txBox="1"/>
          <p:nvPr/>
        </p:nvSpPr>
        <p:spPr>
          <a:xfrm>
            <a:off x="4694788" y="4045288"/>
            <a:ext cx="6845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Trebuchet MS" panose="020B0603020202020204" pitchFamily="34" charset="0"/>
              </a:rPr>
              <a:t>Thread</a:t>
            </a:r>
            <a:r>
              <a:rPr lang="en-US" sz="1000" baseline="-25000" dirty="0" err="1">
                <a:latin typeface="Trebuchet MS" panose="020B0603020202020204" pitchFamily="34" charset="0"/>
              </a:rPr>
              <a:t>N</a:t>
            </a:r>
            <a:endParaRPr lang="en-US" sz="1000" dirty="0">
              <a:latin typeface="Trebuchet MS" panose="020B0603020202020204" pitchFamily="34" charset="0"/>
            </a:endParaRPr>
          </a:p>
        </p:txBody>
      </p:sp>
      <p:sp>
        <p:nvSpPr>
          <p:cNvPr id="292" name="Content Placeholder 1">
            <a:extLst>
              <a:ext uri="{FF2B5EF4-FFF2-40B4-BE49-F238E27FC236}">
                <a16:creationId xmlns:a16="http://schemas.microsoft.com/office/drawing/2014/main" id="{A04D6FE2-298B-2335-ACE6-7343806FD223}"/>
              </a:ext>
            </a:extLst>
          </p:cNvPr>
          <p:cNvSpPr txBox="1">
            <a:spLocks/>
          </p:cNvSpPr>
          <p:nvPr/>
        </p:nvSpPr>
        <p:spPr>
          <a:xfrm>
            <a:off x="3603380" y="4291509"/>
            <a:ext cx="2819584" cy="68845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blockIdx.x</a:t>
            </a:r>
            <a:r>
              <a:rPr lang="en-US" sz="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threadIdx.x</a:t>
            </a:r>
            <a:r>
              <a:rPr lang="en-US" sz="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800" kern="1200" dirty="0">
              <a:solidFill>
                <a:srgbClr val="1F497D"/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y[</a:t>
            </a:r>
            <a:r>
              <a:rPr lang="en-US" sz="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2050346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83540-B479-F645-0380-CA04F73C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DATA-PARALLEL HGEMM.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C45B0B-A1A7-BCF8-8FE4-806FB6E31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804" y="535531"/>
            <a:ext cx="6473191" cy="471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60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844869-696C-2D66-8429-8F514D792AAB}"/>
              </a:ext>
            </a:extLst>
          </p:cNvPr>
          <p:cNvSpPr/>
          <p:nvPr/>
        </p:nvSpPr>
        <p:spPr>
          <a:xfrm>
            <a:off x="1490870" y="1230177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1B958-B340-B194-D547-407154F53BFD}"/>
              </a:ext>
            </a:extLst>
          </p:cNvPr>
          <p:cNvSpPr txBox="1"/>
          <p:nvPr/>
        </p:nvSpPr>
        <p:spPr>
          <a:xfrm>
            <a:off x="583439" y="1540357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9F7C05-92B3-DD33-6246-DDC5AC9CE506}"/>
              </a:ext>
            </a:extLst>
          </p:cNvPr>
          <p:cNvSpPr/>
          <p:nvPr/>
        </p:nvSpPr>
        <p:spPr>
          <a:xfrm>
            <a:off x="1651936" y="1377063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5BB18-1CF2-CC34-6A4A-6EDCE093352B}"/>
              </a:ext>
            </a:extLst>
          </p:cNvPr>
          <p:cNvSpPr/>
          <p:nvPr/>
        </p:nvSpPr>
        <p:spPr>
          <a:xfrm>
            <a:off x="1490870" y="2381125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29BE0-76C6-D468-DFF6-559037F6E52A}"/>
              </a:ext>
            </a:extLst>
          </p:cNvPr>
          <p:cNvSpPr txBox="1"/>
          <p:nvPr/>
        </p:nvSpPr>
        <p:spPr>
          <a:xfrm>
            <a:off x="583439" y="269130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744AD-9E07-5B3E-0999-393510D870A4}"/>
              </a:ext>
            </a:extLst>
          </p:cNvPr>
          <p:cNvSpPr/>
          <p:nvPr/>
        </p:nvSpPr>
        <p:spPr>
          <a:xfrm>
            <a:off x="1651936" y="2528011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4D38F8-6A44-2AB4-FE33-EF90BADD2395}"/>
              </a:ext>
            </a:extLst>
          </p:cNvPr>
          <p:cNvSpPr/>
          <p:nvPr/>
        </p:nvSpPr>
        <p:spPr>
          <a:xfrm>
            <a:off x="1490870" y="3532073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7F3A7-04A7-D12D-913B-F62CBDEF3D2C}"/>
              </a:ext>
            </a:extLst>
          </p:cNvPr>
          <p:cNvSpPr txBox="1"/>
          <p:nvPr/>
        </p:nvSpPr>
        <p:spPr>
          <a:xfrm>
            <a:off x="583439" y="3842253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2BE70C-7072-E3A9-F256-2FCD8479BC65}"/>
              </a:ext>
            </a:extLst>
          </p:cNvPr>
          <p:cNvSpPr/>
          <p:nvPr/>
        </p:nvSpPr>
        <p:spPr>
          <a:xfrm>
            <a:off x="1651936" y="3678959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7867975-3A17-E232-5C6F-201574784310}"/>
              </a:ext>
            </a:extLst>
          </p:cNvPr>
          <p:cNvSpPr/>
          <p:nvPr/>
        </p:nvSpPr>
        <p:spPr>
          <a:xfrm>
            <a:off x="1490870" y="4683021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6C04E5C-4233-BC58-733E-3D0FA1A225DA}"/>
              </a:ext>
            </a:extLst>
          </p:cNvPr>
          <p:cNvSpPr txBox="1"/>
          <p:nvPr/>
        </p:nvSpPr>
        <p:spPr>
          <a:xfrm>
            <a:off x="583439" y="499320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FA026942-CCC1-AF32-0D33-825A311A147C}"/>
              </a:ext>
            </a:extLst>
          </p:cNvPr>
          <p:cNvSpPr/>
          <p:nvPr/>
        </p:nvSpPr>
        <p:spPr>
          <a:xfrm>
            <a:off x="1651936" y="4829907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0195E8B-CA19-EE82-B84A-A16C94E6139B}"/>
              </a:ext>
            </a:extLst>
          </p:cNvPr>
          <p:cNvSpPr/>
          <p:nvPr/>
        </p:nvSpPr>
        <p:spPr>
          <a:xfrm>
            <a:off x="3550307" y="1377063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1B08D53B-1673-6657-6CBC-D41E745012C8}"/>
              </a:ext>
            </a:extLst>
          </p:cNvPr>
          <p:cNvSpPr/>
          <p:nvPr/>
        </p:nvSpPr>
        <p:spPr>
          <a:xfrm>
            <a:off x="3550307" y="2528011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B239CD96-09EA-2295-1363-30BA6BE7DDB6}"/>
              </a:ext>
            </a:extLst>
          </p:cNvPr>
          <p:cNvSpPr/>
          <p:nvPr/>
        </p:nvSpPr>
        <p:spPr>
          <a:xfrm>
            <a:off x="3550307" y="3678959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71AE5032-890F-34D0-E5AF-4F9ECC586E6E}"/>
              </a:ext>
            </a:extLst>
          </p:cNvPr>
          <p:cNvSpPr/>
          <p:nvPr/>
        </p:nvSpPr>
        <p:spPr>
          <a:xfrm>
            <a:off x="3550307" y="4829907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9D72876F-658D-B98D-3A95-370199191FD1}"/>
              </a:ext>
            </a:extLst>
          </p:cNvPr>
          <p:cNvSpPr/>
          <p:nvPr/>
        </p:nvSpPr>
        <p:spPr>
          <a:xfrm>
            <a:off x="5448678" y="1382033"/>
            <a:ext cx="1737305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058A2-0A01-F2D0-E2B3-12D54769FC68}"/>
              </a:ext>
            </a:extLst>
          </p:cNvPr>
          <p:cNvSpPr txBox="1"/>
          <p:nvPr/>
        </p:nvSpPr>
        <p:spPr>
          <a:xfrm>
            <a:off x="165193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80A0BE-B2FD-E034-D84F-D2300650C5BD}"/>
              </a:ext>
            </a:extLst>
          </p:cNvPr>
          <p:cNvSpPr txBox="1"/>
          <p:nvPr/>
        </p:nvSpPr>
        <p:spPr>
          <a:xfrm>
            <a:off x="355030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45D6A-763E-9805-BD39-86835115D835}"/>
              </a:ext>
            </a:extLst>
          </p:cNvPr>
          <p:cNvSpPr txBox="1"/>
          <p:nvPr/>
        </p:nvSpPr>
        <p:spPr>
          <a:xfrm>
            <a:off x="5448678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83A41-2D27-84F6-E4E4-AAA3F60E3BC1}"/>
              </a:ext>
            </a:extLst>
          </p:cNvPr>
          <p:cNvSpPr/>
          <p:nvPr/>
        </p:nvSpPr>
        <p:spPr>
          <a:xfrm>
            <a:off x="3550306" y="35426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428F5A-9B07-A0D4-4426-9BE5F3928319}"/>
              </a:ext>
            </a:extLst>
          </p:cNvPr>
          <p:cNvSpPr/>
          <p:nvPr/>
        </p:nvSpPr>
        <p:spPr>
          <a:xfrm>
            <a:off x="4691266" y="35426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F3C535-1864-DC61-695A-7FB0C5DF501A}"/>
              </a:ext>
            </a:extLst>
          </p:cNvPr>
          <p:cNvSpPr/>
          <p:nvPr/>
        </p:nvSpPr>
        <p:spPr>
          <a:xfrm>
            <a:off x="1651936" y="35651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A78135-7374-8F88-66F8-ECC7940B7D17}"/>
              </a:ext>
            </a:extLst>
          </p:cNvPr>
          <p:cNvSpPr/>
          <p:nvPr/>
        </p:nvSpPr>
        <p:spPr>
          <a:xfrm>
            <a:off x="2792896" y="35651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97B32-6194-CA5F-98EE-40ED7B49D9B6}"/>
              </a:ext>
            </a:extLst>
          </p:cNvPr>
          <p:cNvSpPr/>
          <p:nvPr/>
        </p:nvSpPr>
        <p:spPr>
          <a:xfrm>
            <a:off x="5448676" y="354264"/>
            <a:ext cx="114096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08AF73-B588-A9FE-1A66-C36EA7630895}"/>
              </a:ext>
            </a:extLst>
          </p:cNvPr>
          <p:cNvSpPr/>
          <p:nvPr/>
        </p:nvSpPr>
        <p:spPr>
          <a:xfrm>
            <a:off x="6589636" y="354264"/>
            <a:ext cx="596345" cy="39786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25%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167305-20B0-1196-BB78-1F6B9653FFCA}"/>
              </a:ext>
            </a:extLst>
          </p:cNvPr>
          <p:cNvSpPr/>
          <p:nvPr/>
        </p:nvSpPr>
        <p:spPr>
          <a:xfrm>
            <a:off x="8404253" y="352014"/>
            <a:ext cx="1508533" cy="400110"/>
          </a:xfrm>
          <a:prstGeom prst="rect">
            <a:avLst/>
          </a:prstGeom>
          <a:solidFill>
            <a:srgbClr val="FF99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UTILIZATION CEIL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089BAE-DC5B-8ABF-C99F-3F62A0A44439}"/>
              </a:ext>
            </a:extLst>
          </p:cNvPr>
          <p:cNvSpPr/>
          <p:nvPr/>
        </p:nvSpPr>
        <p:spPr>
          <a:xfrm>
            <a:off x="7801615" y="352014"/>
            <a:ext cx="596346" cy="400110"/>
          </a:xfrm>
          <a:prstGeom prst="rect">
            <a:avLst/>
          </a:prstGeom>
          <a:solidFill>
            <a:srgbClr val="FF99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75%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E3EC6-AF1A-8FD1-2F21-1D94189B4027}"/>
              </a:ext>
            </a:extLst>
          </p:cNvPr>
          <p:cNvSpPr txBox="1"/>
          <p:nvPr/>
        </p:nvSpPr>
        <p:spPr>
          <a:xfrm>
            <a:off x="5494370" y="2548280"/>
            <a:ext cx="1645920" cy="2955240"/>
          </a:xfrm>
          <a:prstGeom prst="rect">
            <a:avLst/>
          </a:prstGeom>
          <a:solidFill>
            <a:srgbClr val="C00000">
              <a:alpha val="25000"/>
            </a:srgbClr>
          </a:solidFill>
          <a:ln w="15875">
            <a:solidFill>
              <a:srgbClr val="C0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dirty="0">
                <a:solidFill>
                  <a:srgbClr val="C00000"/>
                </a:solidFill>
              </a:rPr>
              <a:t>Unused resources!</a:t>
            </a:r>
          </a:p>
        </p:txBody>
      </p:sp>
    </p:spTree>
    <p:extLst>
      <p:ext uri="{BB962C8B-B14F-4D97-AF65-F5344CB8AC3E}">
        <p14:creationId xmlns:p14="http://schemas.microsoft.com/office/powerpoint/2010/main" val="2317714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844869-696C-2D66-8429-8F514D792AAB}"/>
              </a:ext>
            </a:extLst>
          </p:cNvPr>
          <p:cNvSpPr/>
          <p:nvPr/>
        </p:nvSpPr>
        <p:spPr>
          <a:xfrm>
            <a:off x="1490870" y="1230177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1B958-B340-B194-D547-407154F53BFD}"/>
              </a:ext>
            </a:extLst>
          </p:cNvPr>
          <p:cNvSpPr txBox="1"/>
          <p:nvPr/>
        </p:nvSpPr>
        <p:spPr>
          <a:xfrm>
            <a:off x="583439" y="1540357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9F7C05-92B3-DD33-6246-DDC5AC9CE506}"/>
              </a:ext>
            </a:extLst>
          </p:cNvPr>
          <p:cNvSpPr/>
          <p:nvPr/>
        </p:nvSpPr>
        <p:spPr>
          <a:xfrm>
            <a:off x="1651937" y="1377063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5BB18-1CF2-CC34-6A4A-6EDCE093352B}"/>
              </a:ext>
            </a:extLst>
          </p:cNvPr>
          <p:cNvSpPr/>
          <p:nvPr/>
        </p:nvSpPr>
        <p:spPr>
          <a:xfrm>
            <a:off x="1490870" y="2381125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29BE0-76C6-D468-DFF6-559037F6E52A}"/>
              </a:ext>
            </a:extLst>
          </p:cNvPr>
          <p:cNvSpPr txBox="1"/>
          <p:nvPr/>
        </p:nvSpPr>
        <p:spPr>
          <a:xfrm>
            <a:off x="583439" y="269130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744AD-9E07-5B3E-0999-393510D870A4}"/>
              </a:ext>
            </a:extLst>
          </p:cNvPr>
          <p:cNvSpPr/>
          <p:nvPr/>
        </p:nvSpPr>
        <p:spPr>
          <a:xfrm>
            <a:off x="1651936" y="2528011"/>
            <a:ext cx="727281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4D38F8-6A44-2AB4-FE33-EF90BADD2395}"/>
              </a:ext>
            </a:extLst>
          </p:cNvPr>
          <p:cNvSpPr/>
          <p:nvPr/>
        </p:nvSpPr>
        <p:spPr>
          <a:xfrm>
            <a:off x="1490870" y="3532073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7F3A7-04A7-D12D-913B-F62CBDEF3D2C}"/>
              </a:ext>
            </a:extLst>
          </p:cNvPr>
          <p:cNvSpPr txBox="1"/>
          <p:nvPr/>
        </p:nvSpPr>
        <p:spPr>
          <a:xfrm>
            <a:off x="583439" y="3842253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2BE70C-7072-E3A9-F256-2FCD8479BC65}"/>
              </a:ext>
            </a:extLst>
          </p:cNvPr>
          <p:cNvSpPr/>
          <p:nvPr/>
        </p:nvSpPr>
        <p:spPr>
          <a:xfrm>
            <a:off x="1651936" y="3678959"/>
            <a:ext cx="727281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7867975-3A17-E232-5C6F-201574784310}"/>
              </a:ext>
            </a:extLst>
          </p:cNvPr>
          <p:cNvSpPr/>
          <p:nvPr/>
        </p:nvSpPr>
        <p:spPr>
          <a:xfrm>
            <a:off x="1490870" y="4683021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6C04E5C-4233-BC58-733E-3D0FA1A225DA}"/>
              </a:ext>
            </a:extLst>
          </p:cNvPr>
          <p:cNvSpPr txBox="1"/>
          <p:nvPr/>
        </p:nvSpPr>
        <p:spPr>
          <a:xfrm>
            <a:off x="583439" y="499320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FA026942-CCC1-AF32-0D33-825A311A147C}"/>
              </a:ext>
            </a:extLst>
          </p:cNvPr>
          <p:cNvSpPr/>
          <p:nvPr/>
        </p:nvSpPr>
        <p:spPr>
          <a:xfrm>
            <a:off x="1651936" y="4829907"/>
            <a:ext cx="727281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058A2-0A01-F2D0-E2B3-12D54769FC68}"/>
              </a:ext>
            </a:extLst>
          </p:cNvPr>
          <p:cNvSpPr txBox="1"/>
          <p:nvPr/>
        </p:nvSpPr>
        <p:spPr>
          <a:xfrm>
            <a:off x="1651936" y="848957"/>
            <a:ext cx="72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Wave</a:t>
            </a:r>
            <a:r>
              <a:rPr lang="en-US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83A41-2D27-84F6-E4E4-AAA3F60E3BC1}"/>
              </a:ext>
            </a:extLst>
          </p:cNvPr>
          <p:cNvSpPr/>
          <p:nvPr/>
        </p:nvSpPr>
        <p:spPr>
          <a:xfrm>
            <a:off x="3550306" y="35426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428F5A-9B07-A0D4-4426-9BE5F3928319}"/>
              </a:ext>
            </a:extLst>
          </p:cNvPr>
          <p:cNvSpPr/>
          <p:nvPr/>
        </p:nvSpPr>
        <p:spPr>
          <a:xfrm>
            <a:off x="4691266" y="35426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F3C535-1864-DC61-695A-7FB0C5DF501A}"/>
              </a:ext>
            </a:extLst>
          </p:cNvPr>
          <p:cNvSpPr/>
          <p:nvPr/>
        </p:nvSpPr>
        <p:spPr>
          <a:xfrm>
            <a:off x="1651936" y="35651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A78135-7374-8F88-66F8-ECC7940B7D17}"/>
              </a:ext>
            </a:extLst>
          </p:cNvPr>
          <p:cNvSpPr/>
          <p:nvPr/>
        </p:nvSpPr>
        <p:spPr>
          <a:xfrm>
            <a:off x="2792896" y="35651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97B32-6194-CA5F-98EE-40ED7B49D9B6}"/>
              </a:ext>
            </a:extLst>
          </p:cNvPr>
          <p:cNvSpPr/>
          <p:nvPr/>
        </p:nvSpPr>
        <p:spPr>
          <a:xfrm>
            <a:off x="5448676" y="354264"/>
            <a:ext cx="114096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08AF73-B588-A9FE-1A66-C36EA7630895}"/>
              </a:ext>
            </a:extLst>
          </p:cNvPr>
          <p:cNvSpPr/>
          <p:nvPr/>
        </p:nvSpPr>
        <p:spPr>
          <a:xfrm>
            <a:off x="6589636" y="354264"/>
            <a:ext cx="596345" cy="39786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50%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167305-20B0-1196-BB78-1F6B9653FFCA}"/>
              </a:ext>
            </a:extLst>
          </p:cNvPr>
          <p:cNvSpPr/>
          <p:nvPr/>
        </p:nvSpPr>
        <p:spPr>
          <a:xfrm>
            <a:off x="8404253" y="352014"/>
            <a:ext cx="1508533" cy="400110"/>
          </a:xfrm>
          <a:prstGeom prst="rect">
            <a:avLst/>
          </a:prstGeom>
          <a:solidFill>
            <a:srgbClr val="FF99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UTILIZATION CEIL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089BAE-DC5B-8ABF-C99F-3F62A0A44439}"/>
              </a:ext>
            </a:extLst>
          </p:cNvPr>
          <p:cNvSpPr/>
          <p:nvPr/>
        </p:nvSpPr>
        <p:spPr>
          <a:xfrm>
            <a:off x="7801615" y="352014"/>
            <a:ext cx="596346" cy="400110"/>
          </a:xfrm>
          <a:prstGeom prst="rect">
            <a:avLst/>
          </a:prstGeom>
          <a:solidFill>
            <a:srgbClr val="FF99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90%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E3EC6-AF1A-8FD1-2F21-1D94189B4027}"/>
              </a:ext>
            </a:extLst>
          </p:cNvPr>
          <p:cNvSpPr txBox="1"/>
          <p:nvPr/>
        </p:nvSpPr>
        <p:spPr>
          <a:xfrm>
            <a:off x="5426876" y="3678352"/>
            <a:ext cx="738664" cy="1842598"/>
          </a:xfrm>
          <a:prstGeom prst="rect">
            <a:avLst/>
          </a:prstGeom>
          <a:solidFill>
            <a:srgbClr val="C00000">
              <a:alpha val="25000"/>
            </a:srgbClr>
          </a:solidFill>
          <a:ln w="15875">
            <a:solidFill>
              <a:srgbClr val="C0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C00000"/>
                </a:solidFill>
              </a:rPr>
              <a:t>Unused resources!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0800D0-2F91-37A8-E25A-0D4A2C708C12}"/>
              </a:ext>
            </a:extLst>
          </p:cNvPr>
          <p:cNvSpPr/>
          <p:nvPr/>
        </p:nvSpPr>
        <p:spPr>
          <a:xfrm>
            <a:off x="2581427" y="1377063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29AA8D-860C-AE2A-0862-38EC211F47DC}"/>
              </a:ext>
            </a:extLst>
          </p:cNvPr>
          <p:cNvSpPr/>
          <p:nvPr/>
        </p:nvSpPr>
        <p:spPr>
          <a:xfrm>
            <a:off x="2581427" y="2528011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7F3790-8370-80FF-4061-C4CA87C0A3D6}"/>
              </a:ext>
            </a:extLst>
          </p:cNvPr>
          <p:cNvSpPr/>
          <p:nvPr/>
        </p:nvSpPr>
        <p:spPr>
          <a:xfrm>
            <a:off x="2581427" y="3678352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C771CF-72CE-FE39-A071-7C79E5C2159B}"/>
              </a:ext>
            </a:extLst>
          </p:cNvPr>
          <p:cNvSpPr/>
          <p:nvPr/>
        </p:nvSpPr>
        <p:spPr>
          <a:xfrm>
            <a:off x="2581427" y="4827068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A7464F-00B9-4296-20F8-B2EA0ED24C98}"/>
              </a:ext>
            </a:extLst>
          </p:cNvPr>
          <p:cNvSpPr/>
          <p:nvPr/>
        </p:nvSpPr>
        <p:spPr>
          <a:xfrm>
            <a:off x="3573153" y="1377063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6A2FDD-0EC8-DFAB-C68D-258657EB7C9B}"/>
              </a:ext>
            </a:extLst>
          </p:cNvPr>
          <p:cNvSpPr/>
          <p:nvPr/>
        </p:nvSpPr>
        <p:spPr>
          <a:xfrm>
            <a:off x="3573152" y="2528011"/>
            <a:ext cx="727281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69DD51-D224-4E77-1B3E-33125D5FB832}"/>
              </a:ext>
            </a:extLst>
          </p:cNvPr>
          <p:cNvSpPr/>
          <p:nvPr/>
        </p:nvSpPr>
        <p:spPr>
          <a:xfrm>
            <a:off x="3573152" y="3678959"/>
            <a:ext cx="727281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EE4047-66B1-32E7-F042-F5B50687E3F5}"/>
              </a:ext>
            </a:extLst>
          </p:cNvPr>
          <p:cNvSpPr/>
          <p:nvPr/>
        </p:nvSpPr>
        <p:spPr>
          <a:xfrm>
            <a:off x="3573152" y="4829907"/>
            <a:ext cx="727281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F52DAD-1F8B-0797-C5AE-C1A1548CA19D}"/>
              </a:ext>
            </a:extLst>
          </p:cNvPr>
          <p:cNvSpPr/>
          <p:nvPr/>
        </p:nvSpPr>
        <p:spPr>
          <a:xfrm>
            <a:off x="4502643" y="1377063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C2DFC343-59D1-8875-3F49-99E86DBFB78F}"/>
              </a:ext>
            </a:extLst>
          </p:cNvPr>
          <p:cNvSpPr/>
          <p:nvPr/>
        </p:nvSpPr>
        <p:spPr>
          <a:xfrm>
            <a:off x="4502643" y="2528011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9FAAFD07-3FB2-2013-02A9-8230EBF0BF26}"/>
              </a:ext>
            </a:extLst>
          </p:cNvPr>
          <p:cNvSpPr/>
          <p:nvPr/>
        </p:nvSpPr>
        <p:spPr>
          <a:xfrm>
            <a:off x="4502643" y="3678352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C5DF2A1-4305-1ECF-F8EA-3FE6D86298FD}"/>
              </a:ext>
            </a:extLst>
          </p:cNvPr>
          <p:cNvSpPr/>
          <p:nvPr/>
        </p:nvSpPr>
        <p:spPr>
          <a:xfrm>
            <a:off x="4502643" y="4827068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318E5200-1332-4C74-43BF-81DD197193C9}"/>
              </a:ext>
            </a:extLst>
          </p:cNvPr>
          <p:cNvSpPr/>
          <p:nvPr/>
        </p:nvSpPr>
        <p:spPr>
          <a:xfrm>
            <a:off x="5432568" y="1377063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16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B1AAF292-A8B0-4006-268F-96035CF24951}"/>
              </a:ext>
            </a:extLst>
          </p:cNvPr>
          <p:cNvSpPr/>
          <p:nvPr/>
        </p:nvSpPr>
        <p:spPr>
          <a:xfrm>
            <a:off x="5432568" y="2528011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17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69B2921-70E3-2A1C-4AB5-EE22426BAF43}"/>
              </a:ext>
            </a:extLst>
          </p:cNvPr>
          <p:cNvSpPr txBox="1"/>
          <p:nvPr/>
        </p:nvSpPr>
        <p:spPr>
          <a:xfrm>
            <a:off x="2581426" y="849013"/>
            <a:ext cx="72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Wave</a:t>
            </a:r>
            <a:r>
              <a:rPr lang="en-US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04AB0A2-7436-71D3-8509-E00AC3A4A001}"/>
              </a:ext>
            </a:extLst>
          </p:cNvPr>
          <p:cNvSpPr txBox="1"/>
          <p:nvPr/>
        </p:nvSpPr>
        <p:spPr>
          <a:xfrm>
            <a:off x="3573151" y="848957"/>
            <a:ext cx="72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Wave</a:t>
            </a:r>
            <a:r>
              <a:rPr lang="en-US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11ED4AC8-D11A-5B2D-63AF-7CCDB674A0DD}"/>
              </a:ext>
            </a:extLst>
          </p:cNvPr>
          <p:cNvSpPr txBox="1"/>
          <p:nvPr/>
        </p:nvSpPr>
        <p:spPr>
          <a:xfrm>
            <a:off x="4502642" y="848957"/>
            <a:ext cx="72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Wave</a:t>
            </a:r>
            <a:r>
              <a:rPr lang="en-US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B6F687C-3ABD-946C-8E31-FFC681A286BC}"/>
              </a:ext>
            </a:extLst>
          </p:cNvPr>
          <p:cNvSpPr txBox="1"/>
          <p:nvPr/>
        </p:nvSpPr>
        <p:spPr>
          <a:xfrm>
            <a:off x="5430516" y="849559"/>
            <a:ext cx="72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Wave</a:t>
            </a:r>
            <a:r>
              <a:rPr lang="en-US" baseline="-25000" dirty="0">
                <a:latin typeface="Trebuchet MS" panose="020B0603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32800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83540-B479-F645-0380-CA04F73C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DATA-PARALLEL HGEMM W/ MORE TILE SIZES.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C45B0B-A1A7-BCF8-8FE4-806FB6E31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046084"/>
            <a:ext cx="5598710" cy="40800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797518-6415-D242-264B-22CDF8C88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47" y="1046084"/>
            <a:ext cx="5589644" cy="408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1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844869-696C-2D66-8429-8F514D792AAB}"/>
              </a:ext>
            </a:extLst>
          </p:cNvPr>
          <p:cNvSpPr/>
          <p:nvPr/>
        </p:nvSpPr>
        <p:spPr>
          <a:xfrm>
            <a:off x="1490870" y="1230177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1B958-B340-B194-D547-407154F53BFD}"/>
              </a:ext>
            </a:extLst>
          </p:cNvPr>
          <p:cNvSpPr txBox="1"/>
          <p:nvPr/>
        </p:nvSpPr>
        <p:spPr>
          <a:xfrm>
            <a:off x="583439" y="1540357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9F7C05-92B3-DD33-6246-DDC5AC9CE506}"/>
              </a:ext>
            </a:extLst>
          </p:cNvPr>
          <p:cNvSpPr/>
          <p:nvPr/>
        </p:nvSpPr>
        <p:spPr>
          <a:xfrm>
            <a:off x="1651937" y="1377063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5BB18-1CF2-CC34-6A4A-6EDCE093352B}"/>
              </a:ext>
            </a:extLst>
          </p:cNvPr>
          <p:cNvSpPr/>
          <p:nvPr/>
        </p:nvSpPr>
        <p:spPr>
          <a:xfrm>
            <a:off x="1490870" y="2381125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29BE0-76C6-D468-DFF6-559037F6E52A}"/>
              </a:ext>
            </a:extLst>
          </p:cNvPr>
          <p:cNvSpPr txBox="1"/>
          <p:nvPr/>
        </p:nvSpPr>
        <p:spPr>
          <a:xfrm>
            <a:off x="583439" y="269130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744AD-9E07-5B3E-0999-393510D870A4}"/>
              </a:ext>
            </a:extLst>
          </p:cNvPr>
          <p:cNvSpPr/>
          <p:nvPr/>
        </p:nvSpPr>
        <p:spPr>
          <a:xfrm>
            <a:off x="1651936" y="2528011"/>
            <a:ext cx="727281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4D38F8-6A44-2AB4-FE33-EF90BADD2395}"/>
              </a:ext>
            </a:extLst>
          </p:cNvPr>
          <p:cNvSpPr/>
          <p:nvPr/>
        </p:nvSpPr>
        <p:spPr>
          <a:xfrm>
            <a:off x="1490870" y="3532073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7F3A7-04A7-D12D-913B-F62CBDEF3D2C}"/>
              </a:ext>
            </a:extLst>
          </p:cNvPr>
          <p:cNvSpPr txBox="1"/>
          <p:nvPr/>
        </p:nvSpPr>
        <p:spPr>
          <a:xfrm>
            <a:off x="583439" y="3842253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2BE70C-7072-E3A9-F256-2FCD8479BC65}"/>
              </a:ext>
            </a:extLst>
          </p:cNvPr>
          <p:cNvSpPr/>
          <p:nvPr/>
        </p:nvSpPr>
        <p:spPr>
          <a:xfrm>
            <a:off x="1651936" y="3678959"/>
            <a:ext cx="727281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7867975-3A17-E232-5C6F-201574784310}"/>
              </a:ext>
            </a:extLst>
          </p:cNvPr>
          <p:cNvSpPr/>
          <p:nvPr/>
        </p:nvSpPr>
        <p:spPr>
          <a:xfrm>
            <a:off x="1490870" y="4683021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6C04E5C-4233-BC58-733E-3D0FA1A225DA}"/>
              </a:ext>
            </a:extLst>
          </p:cNvPr>
          <p:cNvSpPr txBox="1"/>
          <p:nvPr/>
        </p:nvSpPr>
        <p:spPr>
          <a:xfrm>
            <a:off x="583439" y="499320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FA026942-CCC1-AF32-0D33-825A311A147C}"/>
              </a:ext>
            </a:extLst>
          </p:cNvPr>
          <p:cNvSpPr/>
          <p:nvPr/>
        </p:nvSpPr>
        <p:spPr>
          <a:xfrm>
            <a:off x="1651936" y="4829907"/>
            <a:ext cx="727281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058A2-0A01-F2D0-E2B3-12D54769FC68}"/>
              </a:ext>
            </a:extLst>
          </p:cNvPr>
          <p:cNvSpPr txBox="1"/>
          <p:nvPr/>
        </p:nvSpPr>
        <p:spPr>
          <a:xfrm>
            <a:off x="1651936" y="848957"/>
            <a:ext cx="72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Wave</a:t>
            </a:r>
            <a:r>
              <a:rPr lang="en-US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83A41-2D27-84F6-E4E4-AAA3F60E3BC1}"/>
              </a:ext>
            </a:extLst>
          </p:cNvPr>
          <p:cNvSpPr/>
          <p:nvPr/>
        </p:nvSpPr>
        <p:spPr>
          <a:xfrm>
            <a:off x="3550306" y="35426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428F5A-9B07-A0D4-4426-9BE5F3928319}"/>
              </a:ext>
            </a:extLst>
          </p:cNvPr>
          <p:cNvSpPr/>
          <p:nvPr/>
        </p:nvSpPr>
        <p:spPr>
          <a:xfrm>
            <a:off x="4691266" y="35426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F3C535-1864-DC61-695A-7FB0C5DF501A}"/>
              </a:ext>
            </a:extLst>
          </p:cNvPr>
          <p:cNvSpPr/>
          <p:nvPr/>
        </p:nvSpPr>
        <p:spPr>
          <a:xfrm>
            <a:off x="1651936" y="35651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A78135-7374-8F88-66F8-ECC7940B7D17}"/>
              </a:ext>
            </a:extLst>
          </p:cNvPr>
          <p:cNvSpPr/>
          <p:nvPr/>
        </p:nvSpPr>
        <p:spPr>
          <a:xfrm>
            <a:off x="2792896" y="356514"/>
            <a:ext cx="59634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197B32-6194-CA5F-98EE-40ED7B49D9B6}"/>
              </a:ext>
            </a:extLst>
          </p:cNvPr>
          <p:cNvSpPr/>
          <p:nvPr/>
        </p:nvSpPr>
        <p:spPr>
          <a:xfrm>
            <a:off x="5448676" y="354264"/>
            <a:ext cx="114096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08AF73-B588-A9FE-1A66-C36EA7630895}"/>
              </a:ext>
            </a:extLst>
          </p:cNvPr>
          <p:cNvSpPr/>
          <p:nvPr/>
        </p:nvSpPr>
        <p:spPr>
          <a:xfrm>
            <a:off x="6589636" y="354264"/>
            <a:ext cx="596345" cy="39786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50%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167305-20B0-1196-BB78-1F6B9653FFCA}"/>
              </a:ext>
            </a:extLst>
          </p:cNvPr>
          <p:cNvSpPr/>
          <p:nvPr/>
        </p:nvSpPr>
        <p:spPr>
          <a:xfrm>
            <a:off x="8404253" y="352014"/>
            <a:ext cx="1508533" cy="400110"/>
          </a:xfrm>
          <a:prstGeom prst="rect">
            <a:avLst/>
          </a:prstGeom>
          <a:solidFill>
            <a:srgbClr val="FF99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UTILIZATION CEIL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089BAE-DC5B-8ABF-C99F-3F62A0A44439}"/>
              </a:ext>
            </a:extLst>
          </p:cNvPr>
          <p:cNvSpPr/>
          <p:nvPr/>
        </p:nvSpPr>
        <p:spPr>
          <a:xfrm>
            <a:off x="7801615" y="352014"/>
            <a:ext cx="596346" cy="400110"/>
          </a:xfrm>
          <a:prstGeom prst="rect">
            <a:avLst/>
          </a:prstGeom>
          <a:solidFill>
            <a:srgbClr val="FF99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90%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8E3EC6-AF1A-8FD1-2F21-1D94189B4027}"/>
              </a:ext>
            </a:extLst>
          </p:cNvPr>
          <p:cNvSpPr txBox="1"/>
          <p:nvPr/>
        </p:nvSpPr>
        <p:spPr>
          <a:xfrm>
            <a:off x="5426876" y="3678352"/>
            <a:ext cx="738664" cy="1842598"/>
          </a:xfrm>
          <a:prstGeom prst="rect">
            <a:avLst/>
          </a:prstGeom>
          <a:solidFill>
            <a:srgbClr val="C00000">
              <a:alpha val="25000"/>
            </a:srgbClr>
          </a:solidFill>
          <a:ln w="15875">
            <a:solidFill>
              <a:srgbClr val="C0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rgbClr val="C00000"/>
                </a:solidFill>
              </a:rPr>
              <a:t>Unused resources!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0800D0-2F91-37A8-E25A-0D4A2C708C12}"/>
              </a:ext>
            </a:extLst>
          </p:cNvPr>
          <p:cNvSpPr/>
          <p:nvPr/>
        </p:nvSpPr>
        <p:spPr>
          <a:xfrm>
            <a:off x="2581427" y="1377063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29AA8D-860C-AE2A-0862-38EC211F47DC}"/>
              </a:ext>
            </a:extLst>
          </p:cNvPr>
          <p:cNvSpPr/>
          <p:nvPr/>
        </p:nvSpPr>
        <p:spPr>
          <a:xfrm>
            <a:off x="2581427" y="2528011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7F3790-8370-80FF-4061-C4CA87C0A3D6}"/>
              </a:ext>
            </a:extLst>
          </p:cNvPr>
          <p:cNvSpPr/>
          <p:nvPr/>
        </p:nvSpPr>
        <p:spPr>
          <a:xfrm>
            <a:off x="2581427" y="3678352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C771CF-72CE-FE39-A071-7C79E5C2159B}"/>
              </a:ext>
            </a:extLst>
          </p:cNvPr>
          <p:cNvSpPr/>
          <p:nvPr/>
        </p:nvSpPr>
        <p:spPr>
          <a:xfrm>
            <a:off x="2581427" y="4827068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A7464F-00B9-4296-20F8-B2EA0ED24C98}"/>
              </a:ext>
            </a:extLst>
          </p:cNvPr>
          <p:cNvSpPr/>
          <p:nvPr/>
        </p:nvSpPr>
        <p:spPr>
          <a:xfrm>
            <a:off x="3573153" y="1377063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8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6A2FDD-0EC8-DFAB-C68D-258657EB7C9B}"/>
              </a:ext>
            </a:extLst>
          </p:cNvPr>
          <p:cNvSpPr/>
          <p:nvPr/>
        </p:nvSpPr>
        <p:spPr>
          <a:xfrm>
            <a:off x="3573152" y="2528011"/>
            <a:ext cx="727281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9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69DD51-D224-4E77-1B3E-33125D5FB832}"/>
              </a:ext>
            </a:extLst>
          </p:cNvPr>
          <p:cNvSpPr/>
          <p:nvPr/>
        </p:nvSpPr>
        <p:spPr>
          <a:xfrm>
            <a:off x="3573152" y="3678959"/>
            <a:ext cx="727281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6EE4047-66B1-32E7-F042-F5B50687E3F5}"/>
              </a:ext>
            </a:extLst>
          </p:cNvPr>
          <p:cNvSpPr/>
          <p:nvPr/>
        </p:nvSpPr>
        <p:spPr>
          <a:xfrm>
            <a:off x="3573152" y="4829907"/>
            <a:ext cx="727281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F52DAD-1F8B-0797-C5AE-C1A1548CA19D}"/>
              </a:ext>
            </a:extLst>
          </p:cNvPr>
          <p:cNvSpPr/>
          <p:nvPr/>
        </p:nvSpPr>
        <p:spPr>
          <a:xfrm>
            <a:off x="4502643" y="1377063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12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C2DFC343-59D1-8875-3F49-99E86DBFB78F}"/>
              </a:ext>
            </a:extLst>
          </p:cNvPr>
          <p:cNvSpPr/>
          <p:nvPr/>
        </p:nvSpPr>
        <p:spPr>
          <a:xfrm>
            <a:off x="4502643" y="2528011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13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9FAAFD07-3FB2-2013-02A9-8230EBF0BF26}"/>
              </a:ext>
            </a:extLst>
          </p:cNvPr>
          <p:cNvSpPr/>
          <p:nvPr/>
        </p:nvSpPr>
        <p:spPr>
          <a:xfrm>
            <a:off x="4502643" y="3678352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14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BC5DF2A1-4305-1ECF-F8EA-3FE6D86298FD}"/>
              </a:ext>
            </a:extLst>
          </p:cNvPr>
          <p:cNvSpPr/>
          <p:nvPr/>
        </p:nvSpPr>
        <p:spPr>
          <a:xfrm>
            <a:off x="4502643" y="4827068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15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318E5200-1332-4C74-43BF-81DD197193C9}"/>
              </a:ext>
            </a:extLst>
          </p:cNvPr>
          <p:cNvSpPr/>
          <p:nvPr/>
        </p:nvSpPr>
        <p:spPr>
          <a:xfrm>
            <a:off x="5432568" y="1377063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16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B1AAF292-A8B0-4006-268F-96035CF24951}"/>
              </a:ext>
            </a:extLst>
          </p:cNvPr>
          <p:cNvSpPr/>
          <p:nvPr/>
        </p:nvSpPr>
        <p:spPr>
          <a:xfrm>
            <a:off x="5432568" y="2528011"/>
            <a:ext cx="727280" cy="69388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17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69B2921-70E3-2A1C-4AB5-EE22426BAF43}"/>
              </a:ext>
            </a:extLst>
          </p:cNvPr>
          <p:cNvSpPr txBox="1"/>
          <p:nvPr/>
        </p:nvSpPr>
        <p:spPr>
          <a:xfrm>
            <a:off x="2581426" y="849013"/>
            <a:ext cx="72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Wave</a:t>
            </a:r>
            <a:r>
              <a:rPr lang="en-US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04AB0A2-7436-71D3-8509-E00AC3A4A001}"/>
              </a:ext>
            </a:extLst>
          </p:cNvPr>
          <p:cNvSpPr txBox="1"/>
          <p:nvPr/>
        </p:nvSpPr>
        <p:spPr>
          <a:xfrm>
            <a:off x="3573151" y="848957"/>
            <a:ext cx="72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Wave</a:t>
            </a:r>
            <a:r>
              <a:rPr lang="en-US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11ED4AC8-D11A-5B2D-63AF-7CCDB674A0DD}"/>
              </a:ext>
            </a:extLst>
          </p:cNvPr>
          <p:cNvSpPr txBox="1"/>
          <p:nvPr/>
        </p:nvSpPr>
        <p:spPr>
          <a:xfrm>
            <a:off x="4502642" y="848957"/>
            <a:ext cx="72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Wave</a:t>
            </a:r>
            <a:r>
              <a:rPr lang="en-US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B6F687C-3ABD-946C-8E31-FFC681A286BC}"/>
              </a:ext>
            </a:extLst>
          </p:cNvPr>
          <p:cNvSpPr txBox="1"/>
          <p:nvPr/>
        </p:nvSpPr>
        <p:spPr>
          <a:xfrm>
            <a:off x="5430516" y="849559"/>
            <a:ext cx="72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Wave</a:t>
            </a:r>
            <a:r>
              <a:rPr lang="en-US" baseline="-25000" dirty="0">
                <a:latin typeface="Trebuchet MS" panose="020B0603020202020204" pitchFamily="34" charset="0"/>
              </a:rPr>
              <a:t>4</a:t>
            </a:r>
          </a:p>
        </p:txBody>
      </p:sp>
      <p:pic>
        <p:nvPicPr>
          <p:cNvPr id="266" name="Picture 265">
            <a:extLst>
              <a:ext uri="{FF2B5EF4-FFF2-40B4-BE49-F238E27FC236}">
                <a16:creationId xmlns:a16="http://schemas.microsoft.com/office/drawing/2014/main" id="{786D2413-EC78-4083-0E4F-DFEE7A240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808" y="1981758"/>
            <a:ext cx="3261150" cy="29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86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4AEEA-1925-6A81-C897-3E3B95365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NVIDIA GA100 (128 SMs)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96D9AF-7E57-B4BC-1E3A-2750B0647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85" y="282223"/>
            <a:ext cx="9489031" cy="475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31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422EB-27FC-2A27-6ACF-2A52E0B89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B3B3B3"/>
              </a:buClr>
              <a:buSzPts val="2000"/>
              <a:buFont typeface="Trebuchet MS"/>
              <a:buNone/>
              <a:tabLst/>
              <a:defRPr/>
            </a:pPr>
            <a:r>
              <a:rPr kumimoji="0" lang="en-US" sz="60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cs typeface="Calibri" panose="020F0502020204030204" pitchFamily="34" charset="0"/>
                <a:sym typeface="Trebuchet MS"/>
              </a:rPr>
              <a:t>CUDA 201</a:t>
            </a:r>
            <a:r>
              <a:rPr kumimoji="0" lang="en-US" sz="60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cs typeface="Calibri" panose="020F0502020204030204" pitchFamily="34" charset="0"/>
                <a:sym typeface="Trebuchet MS"/>
              </a:rPr>
              <a:t>.5</a:t>
            </a:r>
            <a:endParaRPr lang="en-US" dirty="0"/>
          </a:p>
          <a:p>
            <a:pPr algn="ctr"/>
            <a:r>
              <a:rPr lang="en-US" dirty="0"/>
              <a:t>“Work-centric approach” &amp; Programmability</a:t>
            </a:r>
          </a:p>
          <a:p>
            <a:pPr algn="ctr"/>
            <a:r>
              <a:rPr lang="en-US" sz="1600" dirty="0"/>
              <a:t>Consider scheduling as </a:t>
            </a:r>
            <a:r>
              <a:rPr lang="en-US" sz="1600" i="0" dirty="0"/>
              <a:t>a </a:t>
            </a:r>
            <a:r>
              <a:rPr lang="en-US" sz="1600" i="0" dirty="0">
                <a:solidFill>
                  <a:srgbClr val="FFC000"/>
                </a:solidFill>
              </a:rPr>
              <a:t>first-class</a:t>
            </a:r>
            <a:r>
              <a:rPr lang="en-US" sz="1600" i="0" dirty="0"/>
              <a:t> citizen when programming your GPUs.</a:t>
            </a:r>
          </a:p>
        </p:txBody>
      </p:sp>
    </p:spTree>
    <p:extLst>
      <p:ext uri="{BB962C8B-B14F-4D97-AF65-F5344CB8AC3E}">
        <p14:creationId xmlns:p14="http://schemas.microsoft.com/office/powerpoint/2010/main" val="3871337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B28F-E327-20AC-1515-4ADF8BAB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WORK-CENTRIC GEMM.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23">
                <a:extLst>
                  <a:ext uri="{FF2B5EF4-FFF2-40B4-BE49-F238E27FC236}">
                    <a16:creationId xmlns:a16="http://schemas.microsoft.com/office/drawing/2014/main" id="{16C35783-DA2D-2BE2-F84C-D15AD5B4DD1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Data-parallel approach, work scheduled: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 Placeholder 23">
                <a:extLst>
                  <a:ext uri="{FF2B5EF4-FFF2-40B4-BE49-F238E27FC236}">
                    <a16:creationId xmlns:a16="http://schemas.microsoft.com/office/drawing/2014/main" id="{16C35783-DA2D-2BE2-F84C-D15AD5B4DD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D69AF592-9447-2C50-4F27-EFB0ADA551A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E6F3060-6639-7F4C-8F40-4FC6163500E3}"/>
              </a:ext>
            </a:extLst>
          </p:cNvPr>
          <p:cNvGrpSpPr/>
          <p:nvPr/>
        </p:nvGrpSpPr>
        <p:grpSpPr>
          <a:xfrm>
            <a:off x="832785" y="2103035"/>
            <a:ext cx="3605865" cy="3603941"/>
            <a:chOff x="6747810" y="1896058"/>
            <a:chExt cx="3605865" cy="360394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EE6B776-AF34-B1CE-4E55-17AAAE0BAAE5}"/>
                </a:ext>
              </a:extLst>
            </p:cNvPr>
            <p:cNvGrpSpPr/>
            <p:nvPr/>
          </p:nvGrpSpPr>
          <p:grpSpPr>
            <a:xfrm>
              <a:off x="7107307" y="2243156"/>
              <a:ext cx="3235477" cy="3226826"/>
              <a:chOff x="2005011" y="3118126"/>
              <a:chExt cx="2075292" cy="206974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C775DB-B387-C6C6-6C80-8F9B27193B09}"/>
                  </a:ext>
                </a:extLst>
              </p:cNvPr>
              <p:cNvSpPr/>
              <p:nvPr/>
            </p:nvSpPr>
            <p:spPr>
              <a:xfrm>
                <a:off x="2005011" y="3817427"/>
                <a:ext cx="461176" cy="1370442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B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F26D0DE-5EDB-223D-3486-CD6C59FE12C6}"/>
                  </a:ext>
                </a:extLst>
              </p:cNvPr>
              <p:cNvSpPr/>
              <p:nvPr/>
            </p:nvSpPr>
            <p:spPr>
              <a:xfrm>
                <a:off x="2696775" y="3118126"/>
                <a:ext cx="1383528" cy="461176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A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D685FD5-B3C9-C7EE-EA4F-6745A2338C7A}"/>
                  </a:ext>
                </a:extLst>
              </p:cNvPr>
              <p:cNvGrpSpPr/>
              <p:nvPr/>
            </p:nvGrpSpPr>
            <p:grpSpPr>
              <a:xfrm>
                <a:off x="2696775" y="3804341"/>
                <a:ext cx="1383528" cy="1383528"/>
                <a:chOff x="1844702" y="2849963"/>
                <a:chExt cx="1383528" cy="1383528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CD95E40-961D-701F-D4B7-17B788CBB8FB}"/>
                    </a:ext>
                  </a:extLst>
                </p:cNvPr>
                <p:cNvSpPr/>
                <p:nvPr/>
              </p:nvSpPr>
              <p:spPr>
                <a:xfrm>
                  <a:off x="1844702" y="2849963"/>
                  <a:ext cx="461176" cy="461176"/>
                </a:xfrm>
                <a:prstGeom prst="rect">
                  <a:avLst/>
                </a:prstGeom>
                <a:solidFill>
                  <a:schemeClr val="tx2"/>
                </a:solidFill>
                <a:ln w="6350">
                  <a:solidFill>
                    <a:schemeClr val="bg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0</a:t>
                  </a: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523E262-6D6E-2987-7AD2-C21446A24C28}"/>
                    </a:ext>
                  </a:extLst>
                </p:cNvPr>
                <p:cNvSpPr/>
                <p:nvPr/>
              </p:nvSpPr>
              <p:spPr>
                <a:xfrm>
                  <a:off x="2305878" y="2849963"/>
                  <a:ext cx="461176" cy="461176"/>
                </a:xfrm>
                <a:prstGeom prst="rect">
                  <a:avLst/>
                </a:prstGeom>
                <a:solidFill>
                  <a:schemeClr val="tx2"/>
                </a:solidFill>
                <a:ln w="6350">
                  <a:solidFill>
                    <a:schemeClr val="bg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B09EEEF-ED7B-443D-5157-773A89F00E37}"/>
                    </a:ext>
                  </a:extLst>
                </p:cNvPr>
                <p:cNvSpPr/>
                <p:nvPr/>
              </p:nvSpPr>
              <p:spPr>
                <a:xfrm>
                  <a:off x="2767054" y="2849963"/>
                  <a:ext cx="461176" cy="461176"/>
                </a:xfrm>
                <a:prstGeom prst="rect">
                  <a:avLst/>
                </a:prstGeom>
                <a:solidFill>
                  <a:schemeClr val="tx2"/>
                </a:solidFill>
                <a:ln w="6350">
                  <a:solidFill>
                    <a:schemeClr val="bg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2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E640135-0237-2455-B290-85BA029A0140}"/>
                    </a:ext>
                  </a:extLst>
                </p:cNvPr>
                <p:cNvSpPr/>
                <p:nvPr/>
              </p:nvSpPr>
              <p:spPr>
                <a:xfrm>
                  <a:off x="1844702" y="3311139"/>
                  <a:ext cx="461176" cy="461176"/>
                </a:xfrm>
                <a:prstGeom prst="rect">
                  <a:avLst/>
                </a:prstGeom>
                <a:solidFill>
                  <a:schemeClr val="tx2"/>
                </a:solidFill>
                <a:ln w="6350">
                  <a:solidFill>
                    <a:schemeClr val="bg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3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2527A9E-4E1F-C1C6-9425-2856122559D2}"/>
                    </a:ext>
                  </a:extLst>
                </p:cNvPr>
                <p:cNvSpPr/>
                <p:nvPr/>
              </p:nvSpPr>
              <p:spPr>
                <a:xfrm>
                  <a:off x="2305878" y="3311139"/>
                  <a:ext cx="461176" cy="461176"/>
                </a:xfrm>
                <a:prstGeom prst="rect">
                  <a:avLst/>
                </a:prstGeom>
                <a:solidFill>
                  <a:schemeClr val="tx2"/>
                </a:solidFill>
                <a:ln w="6350">
                  <a:solidFill>
                    <a:schemeClr val="bg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4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5CDEAD42-511C-A8A9-7038-4F382F37566D}"/>
                    </a:ext>
                  </a:extLst>
                </p:cNvPr>
                <p:cNvSpPr/>
                <p:nvPr/>
              </p:nvSpPr>
              <p:spPr>
                <a:xfrm>
                  <a:off x="2767054" y="3311139"/>
                  <a:ext cx="461176" cy="461176"/>
                </a:xfrm>
                <a:prstGeom prst="rect">
                  <a:avLst/>
                </a:prstGeom>
                <a:solidFill>
                  <a:schemeClr val="tx2"/>
                </a:solidFill>
                <a:ln w="6350">
                  <a:solidFill>
                    <a:schemeClr val="bg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5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CC924F7-8A08-DCCB-DDCE-3B0013D48722}"/>
                    </a:ext>
                  </a:extLst>
                </p:cNvPr>
                <p:cNvSpPr/>
                <p:nvPr/>
              </p:nvSpPr>
              <p:spPr>
                <a:xfrm>
                  <a:off x="1844702" y="3772315"/>
                  <a:ext cx="461176" cy="461176"/>
                </a:xfrm>
                <a:prstGeom prst="rect">
                  <a:avLst/>
                </a:prstGeom>
                <a:solidFill>
                  <a:schemeClr val="tx2"/>
                </a:solidFill>
                <a:ln w="6350">
                  <a:solidFill>
                    <a:schemeClr val="bg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6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D4675C7-804D-6F00-B366-707F3A70D58F}"/>
                    </a:ext>
                  </a:extLst>
                </p:cNvPr>
                <p:cNvSpPr/>
                <p:nvPr/>
              </p:nvSpPr>
              <p:spPr>
                <a:xfrm>
                  <a:off x="2305878" y="3772315"/>
                  <a:ext cx="461176" cy="461176"/>
                </a:xfrm>
                <a:prstGeom prst="rect">
                  <a:avLst/>
                </a:prstGeom>
                <a:solidFill>
                  <a:schemeClr val="tx2"/>
                </a:solidFill>
                <a:ln w="6350">
                  <a:solidFill>
                    <a:schemeClr val="bg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7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E5A0F04-F19A-72D8-6A67-09FAA0857826}"/>
                    </a:ext>
                  </a:extLst>
                </p:cNvPr>
                <p:cNvSpPr/>
                <p:nvPr/>
              </p:nvSpPr>
              <p:spPr>
                <a:xfrm>
                  <a:off x="2767054" y="3772315"/>
                  <a:ext cx="461176" cy="461176"/>
                </a:xfrm>
                <a:prstGeom prst="rect">
                  <a:avLst/>
                </a:prstGeom>
                <a:solidFill>
                  <a:schemeClr val="tx2"/>
                </a:solidFill>
                <a:ln w="6350">
                  <a:solidFill>
                    <a:schemeClr val="bg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</a:rPr>
                    <a:t>8</a:t>
                  </a:r>
                </a:p>
              </p:txBody>
            </p:sp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76B9D58-0213-C248-7B9A-0184B0EBEC2D}"/>
                  </a:ext>
                </a:extLst>
              </p:cNvPr>
              <p:cNvSpPr/>
              <p:nvPr/>
            </p:nvSpPr>
            <p:spPr>
              <a:xfrm>
                <a:off x="2696775" y="3801937"/>
                <a:ext cx="1383528" cy="138593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7A5D36A-71AA-1AFA-0FEC-7786873875C4}"/>
                  </a:ext>
                </a:extLst>
              </p:cNvPr>
              <p:cNvSpPr/>
              <p:nvPr/>
            </p:nvSpPr>
            <p:spPr>
              <a:xfrm>
                <a:off x="2081997" y="3195112"/>
                <a:ext cx="307203" cy="307203"/>
              </a:xfrm>
              <a:prstGeom prst="ellipse">
                <a:avLst/>
              </a:prstGeom>
              <a:noFill/>
              <a:ln w="285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44" tIns="0" rIns="0" bIns="0" rtlCol="0" anchor="ctr"/>
              <a:lstStyle/>
              <a:p>
                <a:pPr algn="ctr"/>
                <a:r>
                  <a:rPr lang="en-US" sz="2400" dirty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X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FA2664-DC13-78DA-172A-ECFA20DD63A7}"/>
                </a:ext>
              </a:extLst>
            </p:cNvPr>
            <p:cNvSpPr txBox="1"/>
            <p:nvPr/>
          </p:nvSpPr>
          <p:spPr>
            <a:xfrm>
              <a:off x="9077325" y="1896058"/>
              <a:ext cx="36195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>
                  <a:solidFill>
                    <a:schemeClr val="bg2"/>
                  </a:solidFill>
                  <a:latin typeface="Consolas" panose="020B0609020204030204" pitchFamily="49" charset="0"/>
                </a:rPr>
                <a:t>m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A9EFD4B-E231-A29F-CA50-FCC328DA96DB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8162925" y="2019169"/>
              <a:ext cx="914400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A60865B-B2E2-1F86-D045-64F7C230704A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9439275" y="2019169"/>
              <a:ext cx="914400" cy="0"/>
            </a:xfrm>
            <a:prstGeom prst="straightConnector1">
              <a:avLst/>
            </a:prstGeom>
            <a:ln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34F6AF5-AADB-5249-2FA1-3DEF8E3A5A36}"/>
                </a:ext>
              </a:extLst>
            </p:cNvPr>
            <p:cNvGrpSpPr/>
            <p:nvPr/>
          </p:nvGrpSpPr>
          <p:grpSpPr>
            <a:xfrm rot="16200000">
              <a:off x="5775546" y="4281513"/>
              <a:ext cx="2190750" cy="246221"/>
              <a:chOff x="4737456" y="4382083"/>
              <a:chExt cx="2190750" cy="246221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97247DB-32FA-C181-CFF7-D407D379E67B}"/>
                  </a:ext>
                </a:extLst>
              </p:cNvPr>
              <p:cNvSpPr txBox="1"/>
              <p:nvPr/>
            </p:nvSpPr>
            <p:spPr>
              <a:xfrm>
                <a:off x="5651856" y="4382083"/>
                <a:ext cx="36195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i="1" dirty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n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A394A0C-585B-6498-87AB-FCF8B79D61D4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flipH="1">
                <a:off x="4737456" y="4505194"/>
                <a:ext cx="914400" cy="0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8C4FA473-F12E-3689-2D0E-48BBBED4C4C7}"/>
                  </a:ext>
                </a:extLst>
              </p:cNvPr>
              <p:cNvCxnSpPr>
                <a:cxnSpLocks/>
                <a:stCxn id="32" idx="3"/>
              </p:cNvCxnSpPr>
              <p:nvPr/>
            </p:nvCxnSpPr>
            <p:spPr>
              <a:xfrm>
                <a:off x="6013806" y="4505194"/>
                <a:ext cx="914400" cy="0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63365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B28F-E327-20AC-1515-4ADF8BAB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WORK-CENTRIC GEMM.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896D76-CD63-8AD2-A7C6-B856DAC91B48}"/>
              </a:ext>
            </a:extLst>
          </p:cNvPr>
          <p:cNvGrpSpPr/>
          <p:nvPr/>
        </p:nvGrpSpPr>
        <p:grpSpPr>
          <a:xfrm>
            <a:off x="1895077" y="2862747"/>
            <a:ext cx="7182645" cy="718998"/>
            <a:chOff x="1880250" y="2853222"/>
            <a:chExt cx="7182645" cy="7189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BF4FED2-3235-1298-B943-C88BCE3A0918}"/>
                </a:ext>
              </a:extLst>
            </p:cNvPr>
            <p:cNvSpPr/>
            <p:nvPr/>
          </p:nvSpPr>
          <p:spPr>
            <a:xfrm>
              <a:off x="1880250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AD54C53-5EFD-682C-DD1E-7EE437EE3002}"/>
                </a:ext>
              </a:extLst>
            </p:cNvPr>
            <p:cNvSpPr/>
            <p:nvPr/>
          </p:nvSpPr>
          <p:spPr>
            <a:xfrm>
              <a:off x="2688206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68C5E8-0D3D-AC86-D55B-F322269A282B}"/>
                </a:ext>
              </a:extLst>
            </p:cNvPr>
            <p:cNvSpPr/>
            <p:nvPr/>
          </p:nvSpPr>
          <p:spPr>
            <a:xfrm>
              <a:off x="3496162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70CEB1-2E86-2CB4-537A-D297F3B82851}"/>
                </a:ext>
              </a:extLst>
            </p:cNvPr>
            <p:cNvSpPr/>
            <p:nvPr/>
          </p:nvSpPr>
          <p:spPr>
            <a:xfrm>
              <a:off x="4304118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3EE4D0-AA3A-AC3A-A612-274F0E1DD7F3}"/>
                </a:ext>
              </a:extLst>
            </p:cNvPr>
            <p:cNvSpPr/>
            <p:nvPr/>
          </p:nvSpPr>
          <p:spPr>
            <a:xfrm>
              <a:off x="5112074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29F073-ED57-803B-3CF6-7BB2DAEB27DE}"/>
                </a:ext>
              </a:extLst>
            </p:cNvPr>
            <p:cNvSpPr/>
            <p:nvPr/>
          </p:nvSpPr>
          <p:spPr>
            <a:xfrm>
              <a:off x="5920030" y="2853224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D95E57-2D8A-F870-EB9F-537AC77E9686}"/>
                </a:ext>
              </a:extLst>
            </p:cNvPr>
            <p:cNvSpPr/>
            <p:nvPr/>
          </p:nvSpPr>
          <p:spPr>
            <a:xfrm>
              <a:off x="6727986" y="2853223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0D91CC-24ED-4B4F-C77E-613FC1B692D9}"/>
                </a:ext>
              </a:extLst>
            </p:cNvPr>
            <p:cNvSpPr/>
            <p:nvPr/>
          </p:nvSpPr>
          <p:spPr>
            <a:xfrm>
              <a:off x="7535942" y="2853222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811997-0E89-2398-1C99-4669A269921D}"/>
                </a:ext>
              </a:extLst>
            </p:cNvPr>
            <p:cNvSpPr/>
            <p:nvPr/>
          </p:nvSpPr>
          <p:spPr>
            <a:xfrm>
              <a:off x="8343900" y="2853222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8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DADE30-93B3-F77D-2B0D-036CF64C9C77}"/>
                  </a:ext>
                </a:extLst>
              </p:cNvPr>
              <p:cNvSpPr txBox="1"/>
              <p:nvPr/>
            </p:nvSpPr>
            <p:spPr>
              <a:xfrm>
                <a:off x="5037940" y="3779937"/>
                <a:ext cx="98264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?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DADE30-93B3-F77D-2B0D-036CF64C9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940" y="3779937"/>
                <a:ext cx="98264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378677-E3A2-12D1-E8EA-E637654DC784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895077" y="3933826"/>
            <a:ext cx="3142863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AF2CF9-3637-E2D7-E701-B6758844CF85}"/>
              </a:ext>
            </a:extLst>
          </p:cNvPr>
          <p:cNvCxnSpPr>
            <a:cxnSpLocks/>
          </p:cNvCxnSpPr>
          <p:nvPr/>
        </p:nvCxnSpPr>
        <p:spPr>
          <a:xfrm>
            <a:off x="6020582" y="3940646"/>
            <a:ext cx="3057140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687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B28F-E327-20AC-1515-4ADF8BAB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WORK-CENTRIC GEMM.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896D76-CD63-8AD2-A7C6-B856DAC91B48}"/>
              </a:ext>
            </a:extLst>
          </p:cNvPr>
          <p:cNvGrpSpPr/>
          <p:nvPr/>
        </p:nvGrpSpPr>
        <p:grpSpPr>
          <a:xfrm>
            <a:off x="1895077" y="2862747"/>
            <a:ext cx="7182645" cy="718998"/>
            <a:chOff x="1880250" y="2853222"/>
            <a:chExt cx="7182645" cy="7189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BF4FED2-3235-1298-B943-C88BCE3A0918}"/>
                </a:ext>
              </a:extLst>
            </p:cNvPr>
            <p:cNvSpPr/>
            <p:nvPr/>
          </p:nvSpPr>
          <p:spPr>
            <a:xfrm>
              <a:off x="1880250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AD54C53-5EFD-682C-DD1E-7EE437EE3002}"/>
                </a:ext>
              </a:extLst>
            </p:cNvPr>
            <p:cNvSpPr/>
            <p:nvPr/>
          </p:nvSpPr>
          <p:spPr>
            <a:xfrm>
              <a:off x="2688206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68C5E8-0D3D-AC86-D55B-F322269A282B}"/>
                </a:ext>
              </a:extLst>
            </p:cNvPr>
            <p:cNvSpPr/>
            <p:nvPr/>
          </p:nvSpPr>
          <p:spPr>
            <a:xfrm>
              <a:off x="3496162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70CEB1-2E86-2CB4-537A-D297F3B82851}"/>
                </a:ext>
              </a:extLst>
            </p:cNvPr>
            <p:cNvSpPr/>
            <p:nvPr/>
          </p:nvSpPr>
          <p:spPr>
            <a:xfrm>
              <a:off x="4304118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3EE4D0-AA3A-AC3A-A612-274F0E1DD7F3}"/>
                </a:ext>
              </a:extLst>
            </p:cNvPr>
            <p:cNvSpPr/>
            <p:nvPr/>
          </p:nvSpPr>
          <p:spPr>
            <a:xfrm>
              <a:off x="5112074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29F073-ED57-803B-3CF6-7BB2DAEB27DE}"/>
                </a:ext>
              </a:extLst>
            </p:cNvPr>
            <p:cNvSpPr/>
            <p:nvPr/>
          </p:nvSpPr>
          <p:spPr>
            <a:xfrm>
              <a:off x="5920030" y="2853224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D95E57-2D8A-F870-EB9F-537AC77E9686}"/>
                </a:ext>
              </a:extLst>
            </p:cNvPr>
            <p:cNvSpPr/>
            <p:nvPr/>
          </p:nvSpPr>
          <p:spPr>
            <a:xfrm>
              <a:off x="6727986" y="2853223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0D91CC-24ED-4B4F-C77E-613FC1B692D9}"/>
                </a:ext>
              </a:extLst>
            </p:cNvPr>
            <p:cNvSpPr/>
            <p:nvPr/>
          </p:nvSpPr>
          <p:spPr>
            <a:xfrm>
              <a:off x="7535942" y="2853222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811997-0E89-2398-1C99-4669A269921D}"/>
                </a:ext>
              </a:extLst>
            </p:cNvPr>
            <p:cNvSpPr/>
            <p:nvPr/>
          </p:nvSpPr>
          <p:spPr>
            <a:xfrm>
              <a:off x="8343900" y="2853222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8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DADE30-93B3-F77D-2B0D-036CF64C9C77}"/>
                  </a:ext>
                </a:extLst>
              </p:cNvPr>
              <p:cNvSpPr txBox="1"/>
              <p:nvPr/>
            </p:nvSpPr>
            <p:spPr>
              <a:xfrm>
                <a:off x="4952219" y="3779937"/>
                <a:ext cx="10683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DADE30-93B3-F77D-2B0D-036CF64C9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219" y="3779937"/>
                <a:ext cx="1068363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378677-E3A2-12D1-E8EA-E637654DC784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895077" y="3933826"/>
            <a:ext cx="3057142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AF2CF9-3637-E2D7-E701-B6758844CF85}"/>
              </a:ext>
            </a:extLst>
          </p:cNvPr>
          <p:cNvCxnSpPr>
            <a:cxnSpLocks/>
          </p:cNvCxnSpPr>
          <p:nvPr/>
        </p:nvCxnSpPr>
        <p:spPr>
          <a:xfrm>
            <a:off x="6020582" y="3940646"/>
            <a:ext cx="3057140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3F740D-0C37-065F-8B88-4B4A00F68058}"/>
              </a:ext>
            </a:extLst>
          </p:cNvPr>
          <p:cNvSpPr txBox="1"/>
          <p:nvPr/>
        </p:nvSpPr>
        <p:spPr>
          <a:xfrm>
            <a:off x="1895078" y="4132018"/>
            <a:ext cx="7182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Main-Loop Iterations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9F737D-1B2D-9AF3-0AB2-FE2D7C757E72}"/>
              </a:ext>
            </a:extLst>
          </p:cNvPr>
          <p:cNvCxnSpPr/>
          <p:nvPr/>
        </p:nvCxnSpPr>
        <p:spPr>
          <a:xfrm>
            <a:off x="2066925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B547AB-D500-CF04-2ECF-0514CA80C396}"/>
              </a:ext>
            </a:extLst>
          </p:cNvPr>
          <p:cNvCxnSpPr/>
          <p:nvPr/>
        </p:nvCxnSpPr>
        <p:spPr>
          <a:xfrm>
            <a:off x="2262188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F11674-D207-B29D-BC4F-757B6FA03D11}"/>
              </a:ext>
            </a:extLst>
          </p:cNvPr>
          <p:cNvCxnSpPr/>
          <p:nvPr/>
        </p:nvCxnSpPr>
        <p:spPr>
          <a:xfrm>
            <a:off x="2443163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6FF173-687D-C104-B86C-D451DF60946B}"/>
              </a:ext>
            </a:extLst>
          </p:cNvPr>
          <p:cNvCxnSpPr/>
          <p:nvPr/>
        </p:nvCxnSpPr>
        <p:spPr>
          <a:xfrm>
            <a:off x="2876550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6A4A13-E79B-F4EF-B50F-C8397FCB5431}"/>
              </a:ext>
            </a:extLst>
          </p:cNvPr>
          <p:cNvCxnSpPr/>
          <p:nvPr/>
        </p:nvCxnSpPr>
        <p:spPr>
          <a:xfrm>
            <a:off x="3071813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069BE8-53DA-A5FA-007B-16DA12CB68AB}"/>
              </a:ext>
            </a:extLst>
          </p:cNvPr>
          <p:cNvCxnSpPr/>
          <p:nvPr/>
        </p:nvCxnSpPr>
        <p:spPr>
          <a:xfrm>
            <a:off x="3252788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8A88E4-8E1C-C76B-01DA-0AACB943688E}"/>
              </a:ext>
            </a:extLst>
          </p:cNvPr>
          <p:cNvCxnSpPr/>
          <p:nvPr/>
        </p:nvCxnSpPr>
        <p:spPr>
          <a:xfrm>
            <a:off x="3676650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8BA997-1A99-2C3F-344E-9B753940AECE}"/>
              </a:ext>
            </a:extLst>
          </p:cNvPr>
          <p:cNvCxnSpPr/>
          <p:nvPr/>
        </p:nvCxnSpPr>
        <p:spPr>
          <a:xfrm>
            <a:off x="3871913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3B1BAAD-3121-E128-9847-E03718C37A68}"/>
              </a:ext>
            </a:extLst>
          </p:cNvPr>
          <p:cNvCxnSpPr/>
          <p:nvPr/>
        </p:nvCxnSpPr>
        <p:spPr>
          <a:xfrm>
            <a:off x="4052888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4F9924-DBCF-371C-B634-AEBFF14B3C94}"/>
              </a:ext>
            </a:extLst>
          </p:cNvPr>
          <p:cNvCxnSpPr/>
          <p:nvPr/>
        </p:nvCxnSpPr>
        <p:spPr>
          <a:xfrm>
            <a:off x="4486275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A605FB-AD5A-91A6-74CD-A964FBAF3476}"/>
              </a:ext>
            </a:extLst>
          </p:cNvPr>
          <p:cNvCxnSpPr/>
          <p:nvPr/>
        </p:nvCxnSpPr>
        <p:spPr>
          <a:xfrm>
            <a:off x="4681538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42C4EA0-464C-4509-2B84-C781614354C1}"/>
              </a:ext>
            </a:extLst>
          </p:cNvPr>
          <p:cNvCxnSpPr/>
          <p:nvPr/>
        </p:nvCxnSpPr>
        <p:spPr>
          <a:xfrm>
            <a:off x="4862513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D764858-1645-00A8-AF7A-EBEFADD95D20}"/>
              </a:ext>
            </a:extLst>
          </p:cNvPr>
          <p:cNvCxnSpPr/>
          <p:nvPr/>
        </p:nvCxnSpPr>
        <p:spPr>
          <a:xfrm>
            <a:off x="5300663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FE0382-885F-7291-0F61-B35AC7B33EA7}"/>
              </a:ext>
            </a:extLst>
          </p:cNvPr>
          <p:cNvCxnSpPr/>
          <p:nvPr/>
        </p:nvCxnSpPr>
        <p:spPr>
          <a:xfrm>
            <a:off x="5495926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93A8-E67B-540A-E741-FABEF12DFE50}"/>
              </a:ext>
            </a:extLst>
          </p:cNvPr>
          <p:cNvCxnSpPr/>
          <p:nvPr/>
        </p:nvCxnSpPr>
        <p:spPr>
          <a:xfrm>
            <a:off x="5676901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6B65571-9056-CE66-A3A0-748F4C5B6D2F}"/>
              </a:ext>
            </a:extLst>
          </p:cNvPr>
          <p:cNvCxnSpPr/>
          <p:nvPr/>
        </p:nvCxnSpPr>
        <p:spPr>
          <a:xfrm>
            <a:off x="6110288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2C486C3-999C-6F7B-52FC-5A45D6F8C200}"/>
              </a:ext>
            </a:extLst>
          </p:cNvPr>
          <p:cNvCxnSpPr/>
          <p:nvPr/>
        </p:nvCxnSpPr>
        <p:spPr>
          <a:xfrm>
            <a:off x="6305551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391595E-B186-360A-843B-8C4B7FF1B12C}"/>
              </a:ext>
            </a:extLst>
          </p:cNvPr>
          <p:cNvCxnSpPr/>
          <p:nvPr/>
        </p:nvCxnSpPr>
        <p:spPr>
          <a:xfrm>
            <a:off x="6486526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D82949E-176F-5905-05F8-DAF5AC09FBD1}"/>
              </a:ext>
            </a:extLst>
          </p:cNvPr>
          <p:cNvCxnSpPr/>
          <p:nvPr/>
        </p:nvCxnSpPr>
        <p:spPr>
          <a:xfrm>
            <a:off x="6905626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EE9286C-0554-B627-1896-73808A3D1F27}"/>
              </a:ext>
            </a:extLst>
          </p:cNvPr>
          <p:cNvCxnSpPr/>
          <p:nvPr/>
        </p:nvCxnSpPr>
        <p:spPr>
          <a:xfrm>
            <a:off x="7100889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51843E7-7A82-D7B9-6E58-832F2C85EDFD}"/>
              </a:ext>
            </a:extLst>
          </p:cNvPr>
          <p:cNvCxnSpPr/>
          <p:nvPr/>
        </p:nvCxnSpPr>
        <p:spPr>
          <a:xfrm>
            <a:off x="7281864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A2AD0F-297E-6461-D34E-31C3965A9AB3}"/>
              </a:ext>
            </a:extLst>
          </p:cNvPr>
          <p:cNvCxnSpPr/>
          <p:nvPr/>
        </p:nvCxnSpPr>
        <p:spPr>
          <a:xfrm>
            <a:off x="7715251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E5853C6-6CA6-91F5-CEBA-75C789508D0E}"/>
              </a:ext>
            </a:extLst>
          </p:cNvPr>
          <p:cNvCxnSpPr/>
          <p:nvPr/>
        </p:nvCxnSpPr>
        <p:spPr>
          <a:xfrm>
            <a:off x="7910514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2AEA13-592A-6ED8-B0B7-DD96FEB98794}"/>
              </a:ext>
            </a:extLst>
          </p:cNvPr>
          <p:cNvCxnSpPr/>
          <p:nvPr/>
        </p:nvCxnSpPr>
        <p:spPr>
          <a:xfrm>
            <a:off x="8091489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6AF5772-1DD8-1AD2-30EA-C17096FB762D}"/>
              </a:ext>
            </a:extLst>
          </p:cNvPr>
          <p:cNvCxnSpPr/>
          <p:nvPr/>
        </p:nvCxnSpPr>
        <p:spPr>
          <a:xfrm>
            <a:off x="8524876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21CF69B-237E-075D-C9FC-B15E75DE57E3}"/>
              </a:ext>
            </a:extLst>
          </p:cNvPr>
          <p:cNvCxnSpPr/>
          <p:nvPr/>
        </p:nvCxnSpPr>
        <p:spPr>
          <a:xfrm>
            <a:off x="8720139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E0F7DC4-EB5D-1672-33AB-34295931A40F}"/>
              </a:ext>
            </a:extLst>
          </p:cNvPr>
          <p:cNvCxnSpPr/>
          <p:nvPr/>
        </p:nvCxnSpPr>
        <p:spPr>
          <a:xfrm>
            <a:off x="8901114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105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2EC372C5-935D-2049-AE50-112E1D34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OCCUPANCY</a:t>
            </a: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8F3010C-C80F-69E5-8BBD-F575ADFBF8D2}"/>
              </a:ext>
            </a:extLst>
          </p:cNvPr>
          <p:cNvGrpSpPr/>
          <p:nvPr/>
        </p:nvGrpSpPr>
        <p:grpSpPr>
          <a:xfrm>
            <a:off x="892628" y="1627740"/>
            <a:ext cx="9187543" cy="4215111"/>
            <a:chOff x="748147" y="1710868"/>
            <a:chExt cx="9187543" cy="421511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AE63036-D18A-6A88-256D-A3A749AAA31C}"/>
                </a:ext>
              </a:extLst>
            </p:cNvPr>
            <p:cNvSpPr/>
            <p:nvPr/>
          </p:nvSpPr>
          <p:spPr>
            <a:xfrm>
              <a:off x="748147" y="1710871"/>
              <a:ext cx="2636322" cy="3800103"/>
            </a:xfrm>
            <a:prstGeom prst="rect">
              <a:avLst/>
            </a:prstGeom>
            <a:solidFill>
              <a:schemeClr val="bg2">
                <a:lumMod val="75000"/>
                <a:lumOff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E300F85-C01F-361E-782D-C6A32A9B77CE}"/>
                </a:ext>
              </a:extLst>
            </p:cNvPr>
            <p:cNvSpPr/>
            <p:nvPr/>
          </p:nvSpPr>
          <p:spPr>
            <a:xfrm>
              <a:off x="3916880" y="1710868"/>
              <a:ext cx="2636322" cy="3800103"/>
            </a:xfrm>
            <a:prstGeom prst="rect">
              <a:avLst/>
            </a:prstGeom>
            <a:solidFill>
              <a:schemeClr val="bg2">
                <a:lumMod val="75000"/>
                <a:lumOff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844869-696C-2D66-8429-8F514D792AAB}"/>
                </a:ext>
              </a:extLst>
            </p:cNvPr>
            <p:cNvSpPr/>
            <p:nvPr/>
          </p:nvSpPr>
          <p:spPr>
            <a:xfrm>
              <a:off x="7299368" y="1710869"/>
              <a:ext cx="2636322" cy="3800103"/>
            </a:xfrm>
            <a:prstGeom prst="rect">
              <a:avLst/>
            </a:prstGeom>
            <a:solidFill>
              <a:schemeClr val="bg2">
                <a:lumMod val="75000"/>
                <a:lumOff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77DB51-141F-8035-CE9D-C5183D0CDAF4}"/>
                </a:ext>
              </a:extLst>
            </p:cNvPr>
            <p:cNvSpPr txBox="1"/>
            <p:nvPr/>
          </p:nvSpPr>
          <p:spPr>
            <a:xfrm>
              <a:off x="748147" y="5587425"/>
              <a:ext cx="2636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603020202020204" pitchFamily="34" charset="0"/>
                </a:rPr>
                <a:t>Threads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BB9CFE-DA98-E23E-C818-1456940FD72C}"/>
                </a:ext>
              </a:extLst>
            </p:cNvPr>
            <p:cNvSpPr txBox="1"/>
            <p:nvPr/>
          </p:nvSpPr>
          <p:spPr>
            <a:xfrm>
              <a:off x="3916880" y="5544810"/>
              <a:ext cx="2636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603020202020204" pitchFamily="34" charset="0"/>
                </a:rPr>
                <a:t>Registers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51B958-B340-B194-D547-407154F53BFD}"/>
                </a:ext>
              </a:extLst>
            </p:cNvPr>
            <p:cNvSpPr txBox="1"/>
            <p:nvPr/>
          </p:nvSpPr>
          <p:spPr>
            <a:xfrm>
              <a:off x="7299368" y="5544810"/>
              <a:ext cx="2636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603020202020204" pitchFamily="34" charset="0"/>
                </a:rPr>
                <a:t>Shared Memory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4D44B0-9055-E122-7BD1-5AE41B1FC865}"/>
                </a:ext>
              </a:extLst>
            </p:cNvPr>
            <p:cNvSpPr/>
            <p:nvPr/>
          </p:nvSpPr>
          <p:spPr>
            <a:xfrm>
              <a:off x="914889" y="1870446"/>
              <a:ext cx="1109853" cy="72357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739266-63C6-11C7-120B-39701E8EC632}"/>
                </a:ext>
              </a:extLst>
            </p:cNvPr>
            <p:cNvSpPr/>
            <p:nvPr/>
          </p:nvSpPr>
          <p:spPr>
            <a:xfrm>
              <a:off x="2128655" y="1870446"/>
              <a:ext cx="1109852" cy="72357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D089AF-C24B-BA36-F519-304B62DDCD4D}"/>
                </a:ext>
              </a:extLst>
            </p:cNvPr>
            <p:cNvSpPr/>
            <p:nvPr/>
          </p:nvSpPr>
          <p:spPr>
            <a:xfrm>
              <a:off x="914889" y="2789570"/>
              <a:ext cx="1109854" cy="72357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5F304BC-E700-37D4-70BF-AFECB5525C23}"/>
                </a:ext>
              </a:extLst>
            </p:cNvPr>
            <p:cNvSpPr/>
            <p:nvPr/>
          </p:nvSpPr>
          <p:spPr>
            <a:xfrm>
              <a:off x="2128655" y="2789570"/>
              <a:ext cx="1109852" cy="723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8B6BB92-9BCF-2D55-C559-21D852BDD3F2}"/>
                </a:ext>
              </a:extLst>
            </p:cNvPr>
            <p:cNvSpPr/>
            <p:nvPr/>
          </p:nvSpPr>
          <p:spPr>
            <a:xfrm>
              <a:off x="914889" y="3708694"/>
              <a:ext cx="1109854" cy="723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D4D9AC8-8702-8AC0-F3A7-64A87E903A74}"/>
                </a:ext>
              </a:extLst>
            </p:cNvPr>
            <p:cNvSpPr/>
            <p:nvPr/>
          </p:nvSpPr>
          <p:spPr>
            <a:xfrm>
              <a:off x="2128655" y="3708694"/>
              <a:ext cx="1109852" cy="723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59B782-374F-061D-4FFD-9D7DAA0856F7}"/>
                </a:ext>
              </a:extLst>
            </p:cNvPr>
            <p:cNvSpPr/>
            <p:nvPr/>
          </p:nvSpPr>
          <p:spPr>
            <a:xfrm>
              <a:off x="4076208" y="1870446"/>
              <a:ext cx="2317666" cy="72357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A5421C0-3890-0382-05EC-7041930A6857}"/>
                </a:ext>
              </a:extLst>
            </p:cNvPr>
            <p:cNvSpPr/>
            <p:nvPr/>
          </p:nvSpPr>
          <p:spPr>
            <a:xfrm>
              <a:off x="4076207" y="3708694"/>
              <a:ext cx="2317668" cy="72357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68DE9F-7C74-655B-7081-6ABA37435C4A}"/>
                </a:ext>
              </a:extLst>
            </p:cNvPr>
            <p:cNvSpPr/>
            <p:nvPr/>
          </p:nvSpPr>
          <p:spPr>
            <a:xfrm>
              <a:off x="4076207" y="2789570"/>
              <a:ext cx="2317667" cy="72357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597668-834D-94FA-0BCD-D70D91068ACC}"/>
                </a:ext>
              </a:extLst>
            </p:cNvPr>
            <p:cNvSpPr/>
            <p:nvPr/>
          </p:nvSpPr>
          <p:spPr>
            <a:xfrm>
              <a:off x="4076207" y="4627818"/>
              <a:ext cx="2317666" cy="723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9F7C05-92B3-DD33-6246-DDC5AC9CE506}"/>
                </a:ext>
              </a:extLst>
            </p:cNvPr>
            <p:cNvSpPr/>
            <p:nvPr/>
          </p:nvSpPr>
          <p:spPr>
            <a:xfrm>
              <a:off x="7500752" y="1906071"/>
              <a:ext cx="2233553" cy="98765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A7827F-95FB-A786-3E60-93D1BB8DA83B}"/>
                </a:ext>
              </a:extLst>
            </p:cNvPr>
            <p:cNvSpPr/>
            <p:nvPr/>
          </p:nvSpPr>
          <p:spPr>
            <a:xfrm>
              <a:off x="7504213" y="3096283"/>
              <a:ext cx="2233553" cy="98765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6F6BDC-8C86-D2BF-8932-9EDC71755D5A}"/>
                </a:ext>
              </a:extLst>
            </p:cNvPr>
            <p:cNvSpPr/>
            <p:nvPr/>
          </p:nvSpPr>
          <p:spPr>
            <a:xfrm>
              <a:off x="7504213" y="4286495"/>
              <a:ext cx="2233553" cy="98765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DC509A-432B-EC0C-483F-0CFEAE79D2B9}"/>
                </a:ext>
              </a:extLst>
            </p:cNvPr>
            <p:cNvSpPr/>
            <p:nvPr/>
          </p:nvSpPr>
          <p:spPr>
            <a:xfrm>
              <a:off x="901039" y="4627818"/>
              <a:ext cx="1109854" cy="723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4861C53-EB8E-D20F-5CDC-C0E194AF485F}"/>
                </a:ext>
              </a:extLst>
            </p:cNvPr>
            <p:cNvSpPr/>
            <p:nvPr/>
          </p:nvSpPr>
          <p:spPr>
            <a:xfrm>
              <a:off x="2128655" y="4627818"/>
              <a:ext cx="1109852" cy="723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493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FC31D4-C9A5-00B5-E68B-CB3BB4FFDAFA}"/>
              </a:ext>
            </a:extLst>
          </p:cNvPr>
          <p:cNvSpPr/>
          <p:nvPr/>
        </p:nvSpPr>
        <p:spPr>
          <a:xfrm rot="16200000">
            <a:off x="2675352" y="2584863"/>
            <a:ext cx="3810538" cy="180203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1C0008E-09B6-1736-8706-E4580627E8D0}"/>
              </a:ext>
            </a:extLst>
          </p:cNvPr>
          <p:cNvSpPr/>
          <p:nvPr/>
        </p:nvSpPr>
        <p:spPr>
          <a:xfrm rot="16200000">
            <a:off x="4476483" y="2584863"/>
            <a:ext cx="3810538" cy="180203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B10384F-041E-023F-3517-1543CFB865CC}"/>
              </a:ext>
            </a:extLst>
          </p:cNvPr>
          <p:cNvSpPr/>
          <p:nvPr/>
        </p:nvSpPr>
        <p:spPr>
          <a:xfrm rot="16200000">
            <a:off x="6285722" y="2584862"/>
            <a:ext cx="3810538" cy="180203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F14427-C5AC-1486-8B9D-3FAAED952080}"/>
              </a:ext>
            </a:extLst>
          </p:cNvPr>
          <p:cNvSpPr/>
          <p:nvPr/>
        </p:nvSpPr>
        <p:spPr>
          <a:xfrm rot="16200000">
            <a:off x="884645" y="2584863"/>
            <a:ext cx="3810538" cy="180203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9B28F-E327-20AC-1515-4ADF8BAB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Work-Centric GEMM.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896D76-CD63-8AD2-A7C6-B856DAC91B48}"/>
              </a:ext>
            </a:extLst>
          </p:cNvPr>
          <p:cNvGrpSpPr/>
          <p:nvPr/>
        </p:nvGrpSpPr>
        <p:grpSpPr>
          <a:xfrm>
            <a:off x="1895077" y="2862747"/>
            <a:ext cx="7182645" cy="718998"/>
            <a:chOff x="1880250" y="2853222"/>
            <a:chExt cx="7182645" cy="7189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BF4FED2-3235-1298-B943-C88BCE3A0918}"/>
                </a:ext>
              </a:extLst>
            </p:cNvPr>
            <p:cNvSpPr/>
            <p:nvPr/>
          </p:nvSpPr>
          <p:spPr>
            <a:xfrm>
              <a:off x="1880250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AD54C53-5EFD-682C-DD1E-7EE437EE3002}"/>
                </a:ext>
              </a:extLst>
            </p:cNvPr>
            <p:cNvSpPr/>
            <p:nvPr/>
          </p:nvSpPr>
          <p:spPr>
            <a:xfrm>
              <a:off x="2688206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68C5E8-0D3D-AC86-D55B-F322269A282B}"/>
                </a:ext>
              </a:extLst>
            </p:cNvPr>
            <p:cNvSpPr/>
            <p:nvPr/>
          </p:nvSpPr>
          <p:spPr>
            <a:xfrm>
              <a:off x="3496162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470CEB1-2E86-2CB4-537A-D297F3B82851}"/>
                </a:ext>
              </a:extLst>
            </p:cNvPr>
            <p:cNvSpPr/>
            <p:nvPr/>
          </p:nvSpPr>
          <p:spPr>
            <a:xfrm>
              <a:off x="4304118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3EE4D0-AA3A-AC3A-A612-274F0E1DD7F3}"/>
                </a:ext>
              </a:extLst>
            </p:cNvPr>
            <p:cNvSpPr/>
            <p:nvPr/>
          </p:nvSpPr>
          <p:spPr>
            <a:xfrm>
              <a:off x="5112074" y="2853225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29F073-ED57-803B-3CF6-7BB2DAEB27DE}"/>
                </a:ext>
              </a:extLst>
            </p:cNvPr>
            <p:cNvSpPr/>
            <p:nvPr/>
          </p:nvSpPr>
          <p:spPr>
            <a:xfrm>
              <a:off x="5920030" y="2853224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2D95E57-2D8A-F870-EB9F-537AC77E9686}"/>
                </a:ext>
              </a:extLst>
            </p:cNvPr>
            <p:cNvSpPr/>
            <p:nvPr/>
          </p:nvSpPr>
          <p:spPr>
            <a:xfrm>
              <a:off x="6727986" y="2853223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60D91CC-24ED-4B4F-C77E-613FC1B692D9}"/>
                </a:ext>
              </a:extLst>
            </p:cNvPr>
            <p:cNvSpPr/>
            <p:nvPr/>
          </p:nvSpPr>
          <p:spPr>
            <a:xfrm>
              <a:off x="7535942" y="2853222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811997-0E89-2398-1C99-4669A269921D}"/>
                </a:ext>
              </a:extLst>
            </p:cNvPr>
            <p:cNvSpPr/>
            <p:nvPr/>
          </p:nvSpPr>
          <p:spPr>
            <a:xfrm>
              <a:off x="8343900" y="2853222"/>
              <a:ext cx="718995" cy="71899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8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DADE30-93B3-F77D-2B0D-036CF64C9C77}"/>
                  </a:ext>
                </a:extLst>
              </p:cNvPr>
              <p:cNvSpPr txBox="1"/>
              <p:nvPr/>
            </p:nvSpPr>
            <p:spPr>
              <a:xfrm>
                <a:off x="4952219" y="3779937"/>
                <a:ext cx="106836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DADE30-93B3-F77D-2B0D-036CF64C9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219" y="3779937"/>
                <a:ext cx="1068363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378677-E3A2-12D1-E8EA-E637654DC784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895077" y="3933826"/>
            <a:ext cx="30571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7AF2CF9-3637-E2D7-E701-B6758844CF85}"/>
              </a:ext>
            </a:extLst>
          </p:cNvPr>
          <p:cNvCxnSpPr>
            <a:cxnSpLocks/>
          </p:cNvCxnSpPr>
          <p:nvPr/>
        </p:nvCxnSpPr>
        <p:spPr>
          <a:xfrm>
            <a:off x="6020582" y="3940646"/>
            <a:ext cx="305714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3F740D-0C37-065F-8B88-4B4A00F68058}"/>
              </a:ext>
            </a:extLst>
          </p:cNvPr>
          <p:cNvSpPr txBox="1"/>
          <p:nvPr/>
        </p:nvSpPr>
        <p:spPr>
          <a:xfrm>
            <a:off x="1895078" y="2503843"/>
            <a:ext cx="7182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Main-Loop Iterations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9F737D-1B2D-9AF3-0AB2-FE2D7C757E72}"/>
              </a:ext>
            </a:extLst>
          </p:cNvPr>
          <p:cNvCxnSpPr/>
          <p:nvPr/>
        </p:nvCxnSpPr>
        <p:spPr>
          <a:xfrm>
            <a:off x="2066925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B547AB-D500-CF04-2ECF-0514CA80C396}"/>
              </a:ext>
            </a:extLst>
          </p:cNvPr>
          <p:cNvCxnSpPr/>
          <p:nvPr/>
        </p:nvCxnSpPr>
        <p:spPr>
          <a:xfrm>
            <a:off x="2262188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F11674-D207-B29D-BC4F-757B6FA03D11}"/>
              </a:ext>
            </a:extLst>
          </p:cNvPr>
          <p:cNvCxnSpPr/>
          <p:nvPr/>
        </p:nvCxnSpPr>
        <p:spPr>
          <a:xfrm>
            <a:off x="2443163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6FF173-687D-C104-B86C-D451DF60946B}"/>
              </a:ext>
            </a:extLst>
          </p:cNvPr>
          <p:cNvCxnSpPr/>
          <p:nvPr/>
        </p:nvCxnSpPr>
        <p:spPr>
          <a:xfrm>
            <a:off x="2876550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6A4A13-E79B-F4EF-B50F-C8397FCB5431}"/>
              </a:ext>
            </a:extLst>
          </p:cNvPr>
          <p:cNvCxnSpPr/>
          <p:nvPr/>
        </p:nvCxnSpPr>
        <p:spPr>
          <a:xfrm>
            <a:off x="3071813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069BE8-53DA-A5FA-007B-16DA12CB68AB}"/>
              </a:ext>
            </a:extLst>
          </p:cNvPr>
          <p:cNvCxnSpPr/>
          <p:nvPr/>
        </p:nvCxnSpPr>
        <p:spPr>
          <a:xfrm>
            <a:off x="3252788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8A88E4-8E1C-C76B-01DA-0AACB943688E}"/>
              </a:ext>
            </a:extLst>
          </p:cNvPr>
          <p:cNvCxnSpPr/>
          <p:nvPr/>
        </p:nvCxnSpPr>
        <p:spPr>
          <a:xfrm>
            <a:off x="3676650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8BA997-1A99-2C3F-344E-9B753940AECE}"/>
              </a:ext>
            </a:extLst>
          </p:cNvPr>
          <p:cNvCxnSpPr/>
          <p:nvPr/>
        </p:nvCxnSpPr>
        <p:spPr>
          <a:xfrm>
            <a:off x="3871913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3B1BAAD-3121-E128-9847-E03718C37A68}"/>
              </a:ext>
            </a:extLst>
          </p:cNvPr>
          <p:cNvCxnSpPr/>
          <p:nvPr/>
        </p:nvCxnSpPr>
        <p:spPr>
          <a:xfrm>
            <a:off x="4052888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4F9924-DBCF-371C-B634-AEBFF14B3C94}"/>
              </a:ext>
            </a:extLst>
          </p:cNvPr>
          <p:cNvCxnSpPr/>
          <p:nvPr/>
        </p:nvCxnSpPr>
        <p:spPr>
          <a:xfrm>
            <a:off x="4486275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A605FB-AD5A-91A6-74CD-A964FBAF3476}"/>
              </a:ext>
            </a:extLst>
          </p:cNvPr>
          <p:cNvCxnSpPr/>
          <p:nvPr/>
        </p:nvCxnSpPr>
        <p:spPr>
          <a:xfrm>
            <a:off x="4681538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42C4EA0-464C-4509-2B84-C781614354C1}"/>
              </a:ext>
            </a:extLst>
          </p:cNvPr>
          <p:cNvCxnSpPr/>
          <p:nvPr/>
        </p:nvCxnSpPr>
        <p:spPr>
          <a:xfrm>
            <a:off x="4862513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D764858-1645-00A8-AF7A-EBEFADD95D20}"/>
              </a:ext>
            </a:extLst>
          </p:cNvPr>
          <p:cNvCxnSpPr/>
          <p:nvPr/>
        </p:nvCxnSpPr>
        <p:spPr>
          <a:xfrm>
            <a:off x="5300663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FE0382-885F-7291-0F61-B35AC7B33EA7}"/>
              </a:ext>
            </a:extLst>
          </p:cNvPr>
          <p:cNvCxnSpPr/>
          <p:nvPr/>
        </p:nvCxnSpPr>
        <p:spPr>
          <a:xfrm>
            <a:off x="5495926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9093A8-E67B-540A-E741-FABEF12DFE50}"/>
              </a:ext>
            </a:extLst>
          </p:cNvPr>
          <p:cNvCxnSpPr/>
          <p:nvPr/>
        </p:nvCxnSpPr>
        <p:spPr>
          <a:xfrm>
            <a:off x="5676901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6B65571-9056-CE66-A3A0-748F4C5B6D2F}"/>
              </a:ext>
            </a:extLst>
          </p:cNvPr>
          <p:cNvCxnSpPr/>
          <p:nvPr/>
        </p:nvCxnSpPr>
        <p:spPr>
          <a:xfrm>
            <a:off x="6110288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2C486C3-999C-6F7B-52FC-5A45D6F8C200}"/>
              </a:ext>
            </a:extLst>
          </p:cNvPr>
          <p:cNvCxnSpPr/>
          <p:nvPr/>
        </p:nvCxnSpPr>
        <p:spPr>
          <a:xfrm>
            <a:off x="6305551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391595E-B186-360A-843B-8C4B7FF1B12C}"/>
              </a:ext>
            </a:extLst>
          </p:cNvPr>
          <p:cNvCxnSpPr/>
          <p:nvPr/>
        </p:nvCxnSpPr>
        <p:spPr>
          <a:xfrm>
            <a:off x="6486526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D82949E-176F-5905-05F8-DAF5AC09FBD1}"/>
              </a:ext>
            </a:extLst>
          </p:cNvPr>
          <p:cNvCxnSpPr/>
          <p:nvPr/>
        </p:nvCxnSpPr>
        <p:spPr>
          <a:xfrm>
            <a:off x="6905626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EE9286C-0554-B627-1896-73808A3D1F27}"/>
              </a:ext>
            </a:extLst>
          </p:cNvPr>
          <p:cNvCxnSpPr/>
          <p:nvPr/>
        </p:nvCxnSpPr>
        <p:spPr>
          <a:xfrm>
            <a:off x="7100889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51843E7-7A82-D7B9-6E58-832F2C85EDFD}"/>
              </a:ext>
            </a:extLst>
          </p:cNvPr>
          <p:cNvCxnSpPr/>
          <p:nvPr/>
        </p:nvCxnSpPr>
        <p:spPr>
          <a:xfrm>
            <a:off x="7281864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A2AD0F-297E-6461-D34E-31C3965A9AB3}"/>
              </a:ext>
            </a:extLst>
          </p:cNvPr>
          <p:cNvCxnSpPr/>
          <p:nvPr/>
        </p:nvCxnSpPr>
        <p:spPr>
          <a:xfrm>
            <a:off x="7715251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E5853C6-6CA6-91F5-CEBA-75C789508D0E}"/>
              </a:ext>
            </a:extLst>
          </p:cNvPr>
          <p:cNvCxnSpPr/>
          <p:nvPr/>
        </p:nvCxnSpPr>
        <p:spPr>
          <a:xfrm>
            <a:off x="7910514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2AEA13-592A-6ED8-B0B7-DD96FEB98794}"/>
              </a:ext>
            </a:extLst>
          </p:cNvPr>
          <p:cNvCxnSpPr/>
          <p:nvPr/>
        </p:nvCxnSpPr>
        <p:spPr>
          <a:xfrm>
            <a:off x="8091489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6AF5772-1DD8-1AD2-30EA-C17096FB762D}"/>
              </a:ext>
            </a:extLst>
          </p:cNvPr>
          <p:cNvCxnSpPr/>
          <p:nvPr/>
        </p:nvCxnSpPr>
        <p:spPr>
          <a:xfrm>
            <a:off x="8524876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21CF69B-237E-075D-C9FC-B15E75DE57E3}"/>
              </a:ext>
            </a:extLst>
          </p:cNvPr>
          <p:cNvCxnSpPr/>
          <p:nvPr/>
        </p:nvCxnSpPr>
        <p:spPr>
          <a:xfrm>
            <a:off x="8720139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E0F7DC4-EB5D-1672-33AB-34295931A40F}"/>
              </a:ext>
            </a:extLst>
          </p:cNvPr>
          <p:cNvCxnSpPr/>
          <p:nvPr/>
        </p:nvCxnSpPr>
        <p:spPr>
          <a:xfrm>
            <a:off x="8901114" y="2862747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E33F789-53C1-E4D2-BC59-3704FB092D79}"/>
              </a:ext>
            </a:extLst>
          </p:cNvPr>
          <p:cNvSpPr txBox="1"/>
          <p:nvPr/>
        </p:nvSpPr>
        <p:spPr>
          <a:xfrm>
            <a:off x="2376465" y="489596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solidFill>
                  <a:schemeClr val="bg1"/>
                </a:solidFill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417DAD-8537-046E-DBDB-6DE56C1C4CD4}"/>
              </a:ext>
            </a:extLst>
          </p:cNvPr>
          <p:cNvSpPr txBox="1"/>
          <p:nvPr/>
        </p:nvSpPr>
        <p:spPr>
          <a:xfrm>
            <a:off x="4166249" y="489008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solidFill>
                  <a:schemeClr val="bg1"/>
                </a:solidFill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B8D8BE-F3D2-142F-BD37-3B3A5780CC6B}"/>
              </a:ext>
            </a:extLst>
          </p:cNvPr>
          <p:cNvSpPr txBox="1"/>
          <p:nvPr/>
        </p:nvSpPr>
        <p:spPr>
          <a:xfrm>
            <a:off x="5962780" y="489008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solidFill>
                  <a:schemeClr val="bg1"/>
                </a:solidFill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696F91-9624-7288-A0AB-A3E8507D39DA}"/>
              </a:ext>
            </a:extLst>
          </p:cNvPr>
          <p:cNvSpPr txBox="1"/>
          <p:nvPr/>
        </p:nvSpPr>
        <p:spPr>
          <a:xfrm>
            <a:off x="7777542" y="489596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solidFill>
                  <a:schemeClr val="bg1"/>
                </a:solidFill>
                <a:latin typeface="Trebuchet MS" panose="020B0603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4571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844869-696C-2D66-8429-8F514D792AAB}"/>
              </a:ext>
            </a:extLst>
          </p:cNvPr>
          <p:cNvSpPr/>
          <p:nvPr/>
        </p:nvSpPr>
        <p:spPr>
          <a:xfrm>
            <a:off x="1490870" y="1230177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1B958-B340-B194-D547-407154F53BFD}"/>
              </a:ext>
            </a:extLst>
          </p:cNvPr>
          <p:cNvSpPr txBox="1"/>
          <p:nvPr/>
        </p:nvSpPr>
        <p:spPr>
          <a:xfrm>
            <a:off x="583439" y="1540357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35BB18-1CF2-CC34-6A4A-6EDCE093352B}"/>
              </a:ext>
            </a:extLst>
          </p:cNvPr>
          <p:cNvSpPr/>
          <p:nvPr/>
        </p:nvSpPr>
        <p:spPr>
          <a:xfrm>
            <a:off x="1490870" y="2381125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29BE0-76C6-D468-DFF6-559037F6E52A}"/>
              </a:ext>
            </a:extLst>
          </p:cNvPr>
          <p:cNvSpPr txBox="1"/>
          <p:nvPr/>
        </p:nvSpPr>
        <p:spPr>
          <a:xfrm>
            <a:off x="583439" y="2691305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4D38F8-6A44-2AB4-FE33-EF90BADD2395}"/>
              </a:ext>
            </a:extLst>
          </p:cNvPr>
          <p:cNvSpPr/>
          <p:nvPr/>
        </p:nvSpPr>
        <p:spPr>
          <a:xfrm>
            <a:off x="1490870" y="3532073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27F3A7-04A7-D12D-913B-F62CBDEF3D2C}"/>
              </a:ext>
            </a:extLst>
          </p:cNvPr>
          <p:cNvSpPr txBox="1"/>
          <p:nvPr/>
        </p:nvSpPr>
        <p:spPr>
          <a:xfrm>
            <a:off x="583439" y="3842253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2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7867975-3A17-E232-5C6F-201574784310}"/>
              </a:ext>
            </a:extLst>
          </p:cNvPr>
          <p:cNvSpPr/>
          <p:nvPr/>
        </p:nvSpPr>
        <p:spPr>
          <a:xfrm>
            <a:off x="1490870" y="4683021"/>
            <a:ext cx="8489910" cy="98765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bg2">
                  <a:lumMod val="75000"/>
                  <a:lumOff val="25000"/>
                </a:schemeClr>
              </a:gs>
              <a:gs pos="83000">
                <a:schemeClr val="bg2">
                  <a:lumMod val="85000"/>
                  <a:lumOff val="15000"/>
                </a:schemeClr>
              </a:gs>
              <a:gs pos="100000">
                <a:schemeClr val="bg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6C04E5C-4233-BC58-733E-3D0FA1A225DA}"/>
              </a:ext>
            </a:extLst>
          </p:cNvPr>
          <p:cNvSpPr txBox="1"/>
          <p:nvPr/>
        </p:nvSpPr>
        <p:spPr>
          <a:xfrm>
            <a:off x="583439" y="4993201"/>
            <a:ext cx="826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SM</a:t>
            </a:r>
            <a:r>
              <a:rPr lang="en-US" sz="2000" baseline="-25000" dirty="0">
                <a:latin typeface="Trebuchet MS" panose="020B0603020202020204" pitchFamily="34" charset="0"/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A058A2-0A01-F2D0-E2B3-12D54769FC68}"/>
              </a:ext>
            </a:extLst>
          </p:cNvPr>
          <p:cNvSpPr txBox="1"/>
          <p:nvPr/>
        </p:nvSpPr>
        <p:spPr>
          <a:xfrm>
            <a:off x="1651936" y="756624"/>
            <a:ext cx="1737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rebuchet MS" panose="020B0603020202020204" pitchFamily="34" charset="0"/>
              </a:rPr>
              <a:t>Wave</a:t>
            </a:r>
            <a:r>
              <a:rPr lang="en-US" sz="2000" baseline="-25000" dirty="0">
                <a:latin typeface="Trebuchet MS" panose="020B0603020202020204" pitchFamily="34" charset="0"/>
              </a:rPr>
              <a:t>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F3C535-1864-DC61-695A-7FB0C5DF501A}"/>
              </a:ext>
            </a:extLst>
          </p:cNvPr>
          <p:cNvSpPr/>
          <p:nvPr/>
        </p:nvSpPr>
        <p:spPr>
          <a:xfrm>
            <a:off x="1651936" y="356514"/>
            <a:ext cx="1140960" cy="40011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OCCUPANCY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A78135-7374-8F88-66F8-ECC7940B7D17}"/>
              </a:ext>
            </a:extLst>
          </p:cNvPr>
          <p:cNvSpPr/>
          <p:nvPr/>
        </p:nvSpPr>
        <p:spPr>
          <a:xfrm>
            <a:off x="2792896" y="356514"/>
            <a:ext cx="635415" cy="397860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100%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76690D-FD3E-6CC9-E1E1-CD6DF338DCA8}"/>
              </a:ext>
            </a:extLst>
          </p:cNvPr>
          <p:cNvSpPr/>
          <p:nvPr/>
        </p:nvSpPr>
        <p:spPr>
          <a:xfrm>
            <a:off x="1651936" y="1345532"/>
            <a:ext cx="718995" cy="718995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89B5D1-8959-9358-66BA-843C4C86F194}"/>
              </a:ext>
            </a:extLst>
          </p:cNvPr>
          <p:cNvSpPr/>
          <p:nvPr/>
        </p:nvSpPr>
        <p:spPr>
          <a:xfrm>
            <a:off x="2451464" y="1345529"/>
            <a:ext cx="718995" cy="718995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A16476-15D6-9232-F9F1-D9B3D80CFEC5}"/>
              </a:ext>
            </a:extLst>
          </p:cNvPr>
          <p:cNvSpPr/>
          <p:nvPr/>
        </p:nvSpPr>
        <p:spPr>
          <a:xfrm>
            <a:off x="1658123" y="2503252"/>
            <a:ext cx="541899" cy="718995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CB41F-9F0F-7707-6B3C-0D6284D7EE34}"/>
              </a:ext>
            </a:extLst>
          </p:cNvPr>
          <p:cNvSpPr/>
          <p:nvPr/>
        </p:nvSpPr>
        <p:spPr>
          <a:xfrm>
            <a:off x="2280517" y="2503252"/>
            <a:ext cx="718995" cy="718995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915C06-8D6F-F239-21C8-E5D1AB54B416}"/>
              </a:ext>
            </a:extLst>
          </p:cNvPr>
          <p:cNvSpPr/>
          <p:nvPr/>
        </p:nvSpPr>
        <p:spPr>
          <a:xfrm>
            <a:off x="1651953" y="3656924"/>
            <a:ext cx="369024" cy="718995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620BAF-7DFA-631D-BA8A-C0FB8C7AD91F}"/>
              </a:ext>
            </a:extLst>
          </p:cNvPr>
          <p:cNvSpPr/>
          <p:nvPr/>
        </p:nvSpPr>
        <p:spPr>
          <a:xfrm>
            <a:off x="2101510" y="3656921"/>
            <a:ext cx="718995" cy="718995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6B3611-780B-6569-E0A6-D6ECD20748BF}"/>
              </a:ext>
            </a:extLst>
          </p:cNvPr>
          <p:cNvSpPr/>
          <p:nvPr/>
        </p:nvSpPr>
        <p:spPr>
          <a:xfrm>
            <a:off x="1662941" y="4833758"/>
            <a:ext cx="177102" cy="718995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32B364-B084-9012-4D88-576608149941}"/>
              </a:ext>
            </a:extLst>
          </p:cNvPr>
          <p:cNvSpPr/>
          <p:nvPr/>
        </p:nvSpPr>
        <p:spPr>
          <a:xfrm>
            <a:off x="1901358" y="4826668"/>
            <a:ext cx="718995" cy="718995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E3B68D-07A9-E504-1D85-4B66A43CFA32}"/>
              </a:ext>
            </a:extLst>
          </p:cNvPr>
          <p:cNvSpPr/>
          <p:nvPr/>
        </p:nvSpPr>
        <p:spPr>
          <a:xfrm>
            <a:off x="2709316" y="4826668"/>
            <a:ext cx="718995" cy="718995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B48DB9-21A9-EDB5-875B-E535946144D5}"/>
              </a:ext>
            </a:extLst>
          </p:cNvPr>
          <p:cNvCxnSpPr/>
          <p:nvPr/>
        </p:nvCxnSpPr>
        <p:spPr>
          <a:xfrm>
            <a:off x="1823784" y="1345529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E3CF16-D8D8-4E6E-62AF-FA86780DFF3C}"/>
              </a:ext>
            </a:extLst>
          </p:cNvPr>
          <p:cNvCxnSpPr/>
          <p:nvPr/>
        </p:nvCxnSpPr>
        <p:spPr>
          <a:xfrm>
            <a:off x="2019047" y="1345529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9CE1DB-FCDB-0422-6CFD-1AEEBBDAA506}"/>
              </a:ext>
            </a:extLst>
          </p:cNvPr>
          <p:cNvCxnSpPr/>
          <p:nvPr/>
        </p:nvCxnSpPr>
        <p:spPr>
          <a:xfrm>
            <a:off x="2200022" y="1345529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720D3A-6CA0-0906-6EEE-5E7F0A153D5A}"/>
              </a:ext>
            </a:extLst>
          </p:cNvPr>
          <p:cNvCxnSpPr/>
          <p:nvPr/>
        </p:nvCxnSpPr>
        <p:spPr>
          <a:xfrm>
            <a:off x="2624981" y="1345526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34D3B29-F018-F5AD-4B74-AE7A2708D743}"/>
              </a:ext>
            </a:extLst>
          </p:cNvPr>
          <p:cNvCxnSpPr/>
          <p:nvPr/>
        </p:nvCxnSpPr>
        <p:spPr>
          <a:xfrm>
            <a:off x="2820244" y="1345526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8AFC31D3-A549-CD02-3387-4E07C7AEB0BB}"/>
              </a:ext>
            </a:extLst>
          </p:cNvPr>
          <p:cNvCxnSpPr/>
          <p:nvPr/>
        </p:nvCxnSpPr>
        <p:spPr>
          <a:xfrm>
            <a:off x="3001219" y="1345526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965C04B2-F6E3-1807-C318-9E96AAAF031E}"/>
              </a:ext>
            </a:extLst>
          </p:cNvPr>
          <p:cNvCxnSpPr/>
          <p:nvPr/>
        </p:nvCxnSpPr>
        <p:spPr>
          <a:xfrm>
            <a:off x="1823784" y="2503249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3D5FA1F2-4949-C807-C8BA-9B34429603A4}"/>
              </a:ext>
            </a:extLst>
          </p:cNvPr>
          <p:cNvCxnSpPr/>
          <p:nvPr/>
        </p:nvCxnSpPr>
        <p:spPr>
          <a:xfrm>
            <a:off x="2019047" y="2503249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46A1F460-FB66-53AE-B96C-87F4784237BA}"/>
              </a:ext>
            </a:extLst>
          </p:cNvPr>
          <p:cNvCxnSpPr/>
          <p:nvPr/>
        </p:nvCxnSpPr>
        <p:spPr>
          <a:xfrm>
            <a:off x="2447847" y="2503249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70539811-03D8-B754-7C1A-26DDCBF01EA7}"/>
              </a:ext>
            </a:extLst>
          </p:cNvPr>
          <p:cNvCxnSpPr/>
          <p:nvPr/>
        </p:nvCxnSpPr>
        <p:spPr>
          <a:xfrm>
            <a:off x="2643110" y="2503249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7965FA93-7473-FB30-EEEC-F849DCEA79B9}"/>
              </a:ext>
            </a:extLst>
          </p:cNvPr>
          <p:cNvCxnSpPr/>
          <p:nvPr/>
        </p:nvCxnSpPr>
        <p:spPr>
          <a:xfrm>
            <a:off x="2824085" y="2503249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75988AD9-A175-FEDD-94E8-16FAB6205854}"/>
              </a:ext>
            </a:extLst>
          </p:cNvPr>
          <p:cNvCxnSpPr/>
          <p:nvPr/>
        </p:nvCxnSpPr>
        <p:spPr>
          <a:xfrm>
            <a:off x="1825714" y="3656921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9823F8A4-E3BE-9EEC-9484-9FF6AB530AFB}"/>
              </a:ext>
            </a:extLst>
          </p:cNvPr>
          <p:cNvCxnSpPr/>
          <p:nvPr/>
        </p:nvCxnSpPr>
        <p:spPr>
          <a:xfrm>
            <a:off x="2276941" y="3656919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C0CA8FB4-34CA-02C4-4C46-C3E948027685}"/>
              </a:ext>
            </a:extLst>
          </p:cNvPr>
          <p:cNvCxnSpPr/>
          <p:nvPr/>
        </p:nvCxnSpPr>
        <p:spPr>
          <a:xfrm>
            <a:off x="2472204" y="3656919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86CA7384-77F5-B276-DEBB-AFAEF279EAD4}"/>
              </a:ext>
            </a:extLst>
          </p:cNvPr>
          <p:cNvCxnSpPr/>
          <p:nvPr/>
        </p:nvCxnSpPr>
        <p:spPr>
          <a:xfrm>
            <a:off x="2653179" y="3656919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235169F-B2B6-9C8E-B74F-BAA97C09E650}"/>
              </a:ext>
            </a:extLst>
          </p:cNvPr>
          <p:cNvCxnSpPr/>
          <p:nvPr/>
        </p:nvCxnSpPr>
        <p:spPr>
          <a:xfrm>
            <a:off x="2065840" y="4826668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55577A41-CBE0-1BF6-0EC7-EF084DC7FBAC}"/>
              </a:ext>
            </a:extLst>
          </p:cNvPr>
          <p:cNvCxnSpPr/>
          <p:nvPr/>
        </p:nvCxnSpPr>
        <p:spPr>
          <a:xfrm>
            <a:off x="2261103" y="4826668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FBF11235-8839-8982-867F-28631997C9DD}"/>
              </a:ext>
            </a:extLst>
          </p:cNvPr>
          <p:cNvCxnSpPr/>
          <p:nvPr/>
        </p:nvCxnSpPr>
        <p:spPr>
          <a:xfrm>
            <a:off x="2442078" y="4826668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A49E5C11-713C-2771-C06A-C160E7B363F7}"/>
              </a:ext>
            </a:extLst>
          </p:cNvPr>
          <p:cNvCxnSpPr/>
          <p:nvPr/>
        </p:nvCxnSpPr>
        <p:spPr>
          <a:xfrm>
            <a:off x="2875465" y="4826668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18547B47-D12D-6139-190A-D3B29E5DAF86}"/>
              </a:ext>
            </a:extLst>
          </p:cNvPr>
          <p:cNvCxnSpPr/>
          <p:nvPr/>
        </p:nvCxnSpPr>
        <p:spPr>
          <a:xfrm>
            <a:off x="3070728" y="4826668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51F05DFB-5116-6499-FFCE-ABCF79C03E40}"/>
              </a:ext>
            </a:extLst>
          </p:cNvPr>
          <p:cNvCxnSpPr/>
          <p:nvPr/>
        </p:nvCxnSpPr>
        <p:spPr>
          <a:xfrm>
            <a:off x="3251703" y="4826668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Rectangle 256">
            <a:extLst>
              <a:ext uri="{FF2B5EF4-FFF2-40B4-BE49-F238E27FC236}">
                <a16:creationId xmlns:a16="http://schemas.microsoft.com/office/drawing/2014/main" id="{EDFD5400-2046-5BE2-A31F-AF6B0F5B9C59}"/>
              </a:ext>
            </a:extLst>
          </p:cNvPr>
          <p:cNvSpPr/>
          <p:nvPr/>
        </p:nvSpPr>
        <p:spPr>
          <a:xfrm>
            <a:off x="3255920" y="1345526"/>
            <a:ext cx="172684" cy="718995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03410746-3F50-AF67-CB52-A3F569CA6955}"/>
              </a:ext>
            </a:extLst>
          </p:cNvPr>
          <p:cNvSpPr/>
          <p:nvPr/>
        </p:nvSpPr>
        <p:spPr>
          <a:xfrm>
            <a:off x="3078301" y="2503252"/>
            <a:ext cx="350010" cy="718995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E8A0C579-EB6E-2E36-781E-F24481675DC8}"/>
              </a:ext>
            </a:extLst>
          </p:cNvPr>
          <p:cNvCxnSpPr/>
          <p:nvPr/>
        </p:nvCxnSpPr>
        <p:spPr>
          <a:xfrm>
            <a:off x="3252062" y="2503249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EB24F0AF-38B8-2ADD-1B1B-2A96DC648A9A}"/>
              </a:ext>
            </a:extLst>
          </p:cNvPr>
          <p:cNvSpPr/>
          <p:nvPr/>
        </p:nvSpPr>
        <p:spPr>
          <a:xfrm>
            <a:off x="2889260" y="3656919"/>
            <a:ext cx="539051" cy="718995"/>
          </a:xfrm>
          <a:prstGeom prst="rect">
            <a:avLst/>
          </a:prstGeom>
          <a:solidFill>
            <a:schemeClr val="tx2"/>
          </a:solidFill>
          <a:ln w="6350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25097EA2-71CB-FA09-52EB-CCEA2A8822BC}"/>
              </a:ext>
            </a:extLst>
          </p:cNvPr>
          <p:cNvCxnSpPr/>
          <p:nvPr/>
        </p:nvCxnSpPr>
        <p:spPr>
          <a:xfrm>
            <a:off x="3052073" y="3656918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69249153-A405-F519-18D0-BC8F852BF1D1}"/>
              </a:ext>
            </a:extLst>
          </p:cNvPr>
          <p:cNvCxnSpPr/>
          <p:nvPr/>
        </p:nvCxnSpPr>
        <p:spPr>
          <a:xfrm>
            <a:off x="3247336" y="3656918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02612E42-0E5F-5FE1-6F36-26F2A4977ED9}"/>
              </a:ext>
            </a:extLst>
          </p:cNvPr>
          <p:cNvCxnSpPr/>
          <p:nvPr/>
        </p:nvCxnSpPr>
        <p:spPr>
          <a:xfrm>
            <a:off x="3428311" y="3656918"/>
            <a:ext cx="0" cy="718995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Rectangle 268">
            <a:extLst>
              <a:ext uri="{FF2B5EF4-FFF2-40B4-BE49-F238E27FC236}">
                <a16:creationId xmlns:a16="http://schemas.microsoft.com/office/drawing/2014/main" id="{FE349624-9724-5267-80AF-A253F20DB4B9}"/>
              </a:ext>
            </a:extLst>
          </p:cNvPr>
          <p:cNvSpPr/>
          <p:nvPr/>
        </p:nvSpPr>
        <p:spPr>
          <a:xfrm>
            <a:off x="2141582" y="2339958"/>
            <a:ext cx="116880" cy="882285"/>
          </a:xfrm>
          <a:prstGeom prst="rect">
            <a:avLst/>
          </a:prstGeom>
          <a:solidFill>
            <a:srgbClr val="C0E4FF">
              <a:alpha val="85098"/>
            </a:srgbClr>
          </a:solidFill>
          <a:ln w="63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r"/>
            <a:r>
              <a:rPr lang="en-US" sz="400" dirty="0">
                <a:solidFill>
                  <a:srgbClr val="0071C5"/>
                </a:solidFill>
                <a:latin typeface="Consolas" panose="020B0609020204030204" pitchFamily="49" charset="0"/>
              </a:rPr>
              <a:t>fixup </a:t>
            </a:r>
            <a:r>
              <a:rPr lang="en-US" sz="400" dirty="0">
                <a:solidFill>
                  <a:srgbClr val="0071C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endParaRPr lang="en-US" sz="1100" dirty="0">
              <a:solidFill>
                <a:srgbClr val="B1DC6A"/>
              </a:solidFill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27CE8DB9-EDA3-F1A0-E38C-23AA3FC5071C}"/>
              </a:ext>
            </a:extLst>
          </p:cNvPr>
          <p:cNvSpPr/>
          <p:nvPr/>
        </p:nvSpPr>
        <p:spPr>
          <a:xfrm>
            <a:off x="1960607" y="3490903"/>
            <a:ext cx="116880" cy="882285"/>
          </a:xfrm>
          <a:prstGeom prst="rect">
            <a:avLst/>
          </a:prstGeom>
          <a:solidFill>
            <a:srgbClr val="C0E4FF">
              <a:alpha val="85098"/>
            </a:srgbClr>
          </a:solidFill>
          <a:ln w="63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r"/>
            <a:r>
              <a:rPr lang="en-US" sz="400" dirty="0">
                <a:solidFill>
                  <a:srgbClr val="0071C5"/>
                </a:solidFill>
                <a:latin typeface="Consolas" panose="020B0609020204030204" pitchFamily="49" charset="0"/>
              </a:rPr>
              <a:t>fixup </a:t>
            </a:r>
            <a:r>
              <a:rPr lang="en-US" sz="400" dirty="0">
                <a:solidFill>
                  <a:srgbClr val="0071C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endParaRPr lang="en-US" sz="1100" dirty="0">
              <a:solidFill>
                <a:srgbClr val="B1DC6A"/>
              </a:solidFill>
            </a:endParaRP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CB973A79-7B56-D24F-4CC9-4A2A4ABA0936}"/>
              </a:ext>
            </a:extLst>
          </p:cNvPr>
          <p:cNvSpPr/>
          <p:nvPr/>
        </p:nvSpPr>
        <p:spPr>
          <a:xfrm>
            <a:off x="1768346" y="4644576"/>
            <a:ext cx="116880" cy="908174"/>
          </a:xfrm>
          <a:prstGeom prst="rect">
            <a:avLst/>
          </a:prstGeom>
          <a:solidFill>
            <a:srgbClr val="C0E4FF">
              <a:alpha val="85098"/>
            </a:srgbClr>
          </a:solidFill>
          <a:ln w="63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r"/>
            <a:r>
              <a:rPr lang="en-US" sz="400" dirty="0">
                <a:solidFill>
                  <a:srgbClr val="0071C5"/>
                </a:solidFill>
                <a:latin typeface="Consolas" panose="020B0609020204030204" pitchFamily="49" charset="0"/>
              </a:rPr>
              <a:t>fixup </a:t>
            </a:r>
            <a:r>
              <a:rPr lang="en-US" sz="400" dirty="0">
                <a:solidFill>
                  <a:srgbClr val="0071C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endParaRPr lang="en-US" sz="1100" dirty="0">
              <a:solidFill>
                <a:srgbClr val="B1DC6A"/>
              </a:solidFill>
            </a:endParaRPr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4BE1D0D3-4C25-E25E-3A94-DE29055F2742}"/>
              </a:ext>
            </a:extLst>
          </p:cNvPr>
          <p:cNvSpPr/>
          <p:nvPr/>
        </p:nvSpPr>
        <p:spPr>
          <a:xfrm>
            <a:off x="3369871" y="1345526"/>
            <a:ext cx="116880" cy="910588"/>
          </a:xfrm>
          <a:prstGeom prst="rect">
            <a:avLst/>
          </a:prstGeom>
          <a:solidFill>
            <a:srgbClr val="C0E4FF">
              <a:alpha val="85098"/>
            </a:srgbClr>
          </a:solidFill>
          <a:ln w="63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r>
              <a:rPr lang="en-US" sz="400" dirty="0">
                <a:solidFill>
                  <a:srgbClr val="0071C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sz="400" dirty="0">
                <a:solidFill>
                  <a:srgbClr val="0071C5"/>
                </a:solidFill>
                <a:latin typeface="Consolas" panose="020B0609020204030204" pitchFamily="49" charset="0"/>
              </a:rPr>
              <a:t>fixup</a:t>
            </a:r>
            <a:endParaRPr lang="en-US" sz="1100" dirty="0">
              <a:solidFill>
                <a:srgbClr val="B1DC6A"/>
              </a:solidFill>
            </a:endParaRPr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2DD10EF1-E766-F02D-7846-B92E4A6A31E1}"/>
              </a:ext>
            </a:extLst>
          </p:cNvPr>
          <p:cNvSpPr/>
          <p:nvPr/>
        </p:nvSpPr>
        <p:spPr>
          <a:xfrm>
            <a:off x="3367384" y="2496473"/>
            <a:ext cx="116880" cy="910588"/>
          </a:xfrm>
          <a:prstGeom prst="rect">
            <a:avLst/>
          </a:prstGeom>
          <a:solidFill>
            <a:srgbClr val="C0E4FF">
              <a:alpha val="85098"/>
            </a:srgbClr>
          </a:solidFill>
          <a:ln w="63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r>
              <a:rPr lang="en-US" sz="400" dirty="0">
                <a:solidFill>
                  <a:srgbClr val="0071C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sz="400" dirty="0">
                <a:solidFill>
                  <a:srgbClr val="0071C5"/>
                </a:solidFill>
                <a:latin typeface="Consolas" panose="020B0609020204030204" pitchFamily="49" charset="0"/>
              </a:rPr>
              <a:t>fixup</a:t>
            </a:r>
            <a:endParaRPr lang="en-US" sz="1100" dirty="0">
              <a:solidFill>
                <a:srgbClr val="B1DC6A"/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D40678A3-28DB-8A26-A0DE-ADC54AD60D1F}"/>
              </a:ext>
            </a:extLst>
          </p:cNvPr>
          <p:cNvSpPr/>
          <p:nvPr/>
        </p:nvSpPr>
        <p:spPr>
          <a:xfrm>
            <a:off x="3367384" y="3656917"/>
            <a:ext cx="116880" cy="910588"/>
          </a:xfrm>
          <a:prstGeom prst="rect">
            <a:avLst/>
          </a:prstGeom>
          <a:solidFill>
            <a:srgbClr val="C0E4FF">
              <a:alpha val="85098"/>
            </a:srgbClr>
          </a:solidFill>
          <a:ln w="6350"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r>
              <a:rPr lang="en-US" sz="400" dirty="0">
                <a:solidFill>
                  <a:srgbClr val="0071C5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sz="400" dirty="0">
                <a:solidFill>
                  <a:srgbClr val="0071C5"/>
                </a:solidFill>
                <a:latin typeface="Consolas" panose="020B0609020204030204" pitchFamily="49" charset="0"/>
              </a:rPr>
              <a:t>fixup</a:t>
            </a:r>
            <a:endParaRPr lang="en-US" sz="1100" dirty="0">
              <a:solidFill>
                <a:srgbClr val="B1DC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155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en-US" sz="1200" dirty="0">
                <a:solidFill>
                  <a:srgbClr val="FFC000"/>
                </a:solidFill>
                <a:latin typeface="Consolas" panose="020B0609020204030204" pitchFamily="49" charset="0"/>
              </a:rPr>
              <a:t>__global__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gemm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(...) {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  // The Stream-K work-processing loop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while 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cta_itr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&lt;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cta_last_itr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...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      // The standard tile-based GEMM main loop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accum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gemm_tile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tile_id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cta_itr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tile_first_itr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tile_stop_itr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tile_first_itr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if (!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started_tile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&amp;&amp; !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finished_tile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          // Carry-out partial sums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} else {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    if 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started_tile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&amp;&amp; !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finished_tile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             // Carry-in sets of partial sums</a:t>
            </a:r>
            <a:endParaRPr lang="en-US" sz="12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// Produce final output tile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eplilogue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accum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tile_id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4580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__global__ </a:t>
            </a:r>
            <a:r>
              <a:rPr 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gemm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(...) {</a:t>
            </a:r>
          </a:p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  // The Stream-K work-processing loop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while (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cta_itr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&lt;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cta_last_itr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// The standard tile-based GEMM main loop</a:t>
            </a:r>
          </a:p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accum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gemm_tile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tile_id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cta_itr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- </a:t>
            </a:r>
            <a:r>
              <a:rPr 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tile_first_itr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tile_stop_itr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- </a:t>
            </a:r>
            <a:r>
              <a:rPr 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tile_first_itr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if (!</a:t>
            </a:r>
            <a:r>
              <a:rPr 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started_tile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&amp;&amp; !</a:t>
            </a:r>
            <a:r>
              <a:rPr 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finished_tile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    // Carry-out partial sums</a:t>
            </a:r>
          </a:p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} else {</a:t>
            </a:r>
          </a:p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    if (</a:t>
            </a:r>
            <a:r>
              <a:rPr 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started_tile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&amp;&amp; !</a:t>
            </a:r>
            <a:r>
              <a:rPr 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finished_tile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       // Carry-in sets of partial sums</a:t>
            </a:r>
          </a:p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    // Produce final output tile</a:t>
            </a:r>
          </a:p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en-US" sz="1200" b="1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eplilogue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accum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tile_id</a:t>
            </a:r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816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1;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gemm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&gt;&gt;&gt;(...);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00150" algn="l"/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76007BE-27AB-A76A-1BA9-162D338B802D}"/>
              </a:ext>
            </a:extLst>
          </p:cNvPr>
          <p:cNvSpPr txBox="1">
            <a:spLocks/>
          </p:cNvSpPr>
          <p:nvPr/>
        </p:nvSpPr>
        <p:spPr>
          <a:xfrm>
            <a:off x="498348" y="661226"/>
            <a:ext cx="9976104" cy="59093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 baseline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“</a:t>
            </a:r>
            <a:r>
              <a:rPr lang="en-US" sz="3600" dirty="0">
                <a:solidFill>
                  <a:srgbClr val="FFC000"/>
                </a:solidFill>
                <a:latin typeface="Trebuchet MS" panose="020B0603020202020204" pitchFamily="34" charset="0"/>
              </a:rPr>
              <a:t>DEBUG</a:t>
            </a:r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” MODE</a:t>
            </a:r>
          </a:p>
        </p:txBody>
      </p:sp>
    </p:spTree>
    <p:extLst>
      <p:ext uri="{BB962C8B-B14F-4D97-AF65-F5344CB8AC3E}">
        <p14:creationId xmlns:p14="http://schemas.microsoft.com/office/powerpoint/2010/main" val="89070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2 * SMs;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gemm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&gt;&gt;&gt;(...);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00150" algn="l"/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FD8AD9-5116-ABA6-2129-3CE74F550F4E}"/>
              </a:ext>
            </a:extLst>
          </p:cNvPr>
          <p:cNvSpPr txBox="1">
            <a:spLocks/>
          </p:cNvSpPr>
          <p:nvPr/>
        </p:nvSpPr>
        <p:spPr>
          <a:xfrm>
            <a:off x="498348" y="661226"/>
            <a:ext cx="9976104" cy="59093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 baseline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“</a:t>
            </a:r>
            <a:r>
              <a:rPr lang="en-US" sz="3600" dirty="0">
                <a:solidFill>
                  <a:srgbClr val="FFC000"/>
                </a:solidFill>
                <a:latin typeface="Trebuchet MS" panose="020B0603020202020204" pitchFamily="34" charset="0"/>
              </a:rPr>
              <a:t>100% UTILIZATION</a:t>
            </a:r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” MODE</a:t>
            </a:r>
          </a:p>
        </p:txBody>
      </p:sp>
    </p:spTree>
    <p:extLst>
      <p:ext uri="{BB962C8B-B14F-4D97-AF65-F5344CB8AC3E}">
        <p14:creationId xmlns:p14="http://schemas.microsoft.com/office/powerpoint/2010/main" val="2408765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constexpr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128;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num_output_tiles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gemm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&lt;&lt;&lt;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&gt;&gt;&gt;(...);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00150" algn="l"/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8E29D25-3276-69A3-2D4F-86E2112E95CD}"/>
              </a:ext>
            </a:extLst>
          </p:cNvPr>
          <p:cNvSpPr txBox="1">
            <a:spLocks/>
          </p:cNvSpPr>
          <p:nvPr/>
        </p:nvSpPr>
        <p:spPr>
          <a:xfrm>
            <a:off x="498348" y="661226"/>
            <a:ext cx="9976104" cy="590931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 baseline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“</a:t>
            </a:r>
            <a:r>
              <a:rPr lang="en-US" sz="3600" dirty="0">
                <a:solidFill>
                  <a:srgbClr val="FFC000"/>
                </a:solidFill>
                <a:latin typeface="Trebuchet MS" panose="020B0603020202020204" pitchFamily="34" charset="0"/>
              </a:rPr>
              <a:t>DATA PARALLEL</a:t>
            </a:r>
            <a:r>
              <a:rPr lang="en-US" sz="3600" dirty="0">
                <a:solidFill>
                  <a:schemeClr val="bg1"/>
                </a:solidFill>
                <a:latin typeface="Trebuchet MS" panose="020B0603020202020204" pitchFamily="34" charset="0"/>
              </a:rPr>
              <a:t>” MODE</a:t>
            </a:r>
          </a:p>
        </p:txBody>
      </p:sp>
    </p:spTree>
    <p:extLst>
      <p:ext uri="{BB962C8B-B14F-4D97-AF65-F5344CB8AC3E}">
        <p14:creationId xmlns:p14="http://schemas.microsoft.com/office/powerpoint/2010/main" val="2992663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B572D-8FBD-FC59-C844-9870574DC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010" y="137412"/>
            <a:ext cx="7279125" cy="525845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75976D4-5E60-485F-4365-02EC6BD9F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WORK-CENTRIC HGEMM.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487C6-2B91-5ECD-3509-C29BFBB43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1" y="137412"/>
            <a:ext cx="3762746" cy="2742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DCA1C5-C2F5-404F-3E88-F709858B4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08" y="2602986"/>
            <a:ext cx="3756653" cy="27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981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2F4FA-B5A4-DE74-970C-49D22343F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" b="1"/>
          <a:stretch/>
        </p:blipFill>
        <p:spPr>
          <a:xfrm>
            <a:off x="2196088" y="156462"/>
            <a:ext cx="6580624" cy="511340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C54F29-1C2C-8809-9E18-3E5A78801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SPEED-UP COMPARED TO CUBLAS.</a:t>
            </a:r>
          </a:p>
        </p:txBody>
      </p:sp>
    </p:spTree>
    <p:extLst>
      <p:ext uri="{BB962C8B-B14F-4D97-AF65-F5344CB8AC3E}">
        <p14:creationId xmlns:p14="http://schemas.microsoft.com/office/powerpoint/2010/main" val="554582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ACE300-1984-25CE-B647-DED969472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Generic Programming In CUDA/C++</a:t>
            </a:r>
          </a:p>
          <a:p>
            <a:pPr algn="ctr"/>
            <a:r>
              <a:rPr lang="en-US" sz="6000" dirty="0"/>
              <a:t>(1) Lifting</a:t>
            </a:r>
          </a:p>
        </p:txBody>
      </p:sp>
    </p:spTree>
    <p:extLst>
      <p:ext uri="{BB962C8B-B14F-4D97-AF65-F5344CB8AC3E}">
        <p14:creationId xmlns:p14="http://schemas.microsoft.com/office/powerpoint/2010/main" val="4084090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2EC372C5-935D-2049-AE50-112E1D34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506B2B-5CD8-7929-CA32-EF32B5529719}"/>
              </a:ext>
            </a:extLst>
          </p:cNvPr>
          <p:cNvGrpSpPr/>
          <p:nvPr/>
        </p:nvGrpSpPr>
        <p:grpSpPr>
          <a:xfrm>
            <a:off x="892628" y="1639616"/>
            <a:ext cx="9187543" cy="4215111"/>
            <a:chOff x="748147" y="1710868"/>
            <a:chExt cx="9187543" cy="421511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AE63036-D18A-6A88-256D-A3A749AAA31C}"/>
                </a:ext>
              </a:extLst>
            </p:cNvPr>
            <p:cNvSpPr/>
            <p:nvPr/>
          </p:nvSpPr>
          <p:spPr>
            <a:xfrm>
              <a:off x="748147" y="1710871"/>
              <a:ext cx="2636322" cy="3800103"/>
            </a:xfrm>
            <a:prstGeom prst="rect">
              <a:avLst/>
            </a:prstGeom>
            <a:solidFill>
              <a:schemeClr val="bg2">
                <a:lumMod val="75000"/>
                <a:lumOff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E300F85-C01F-361E-782D-C6A32A9B77CE}"/>
                </a:ext>
              </a:extLst>
            </p:cNvPr>
            <p:cNvSpPr/>
            <p:nvPr/>
          </p:nvSpPr>
          <p:spPr>
            <a:xfrm>
              <a:off x="3916880" y="1710868"/>
              <a:ext cx="2636322" cy="3800103"/>
            </a:xfrm>
            <a:prstGeom prst="rect">
              <a:avLst/>
            </a:prstGeom>
            <a:solidFill>
              <a:schemeClr val="bg2">
                <a:lumMod val="75000"/>
                <a:lumOff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D844869-696C-2D66-8429-8F514D792AAB}"/>
                </a:ext>
              </a:extLst>
            </p:cNvPr>
            <p:cNvSpPr/>
            <p:nvPr/>
          </p:nvSpPr>
          <p:spPr>
            <a:xfrm>
              <a:off x="7299368" y="1710869"/>
              <a:ext cx="2636322" cy="3800103"/>
            </a:xfrm>
            <a:prstGeom prst="rect">
              <a:avLst/>
            </a:prstGeom>
            <a:solidFill>
              <a:schemeClr val="bg2">
                <a:lumMod val="75000"/>
                <a:lumOff val="2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377DB51-141F-8035-CE9D-C5183D0CDAF4}"/>
                </a:ext>
              </a:extLst>
            </p:cNvPr>
            <p:cNvSpPr txBox="1"/>
            <p:nvPr/>
          </p:nvSpPr>
          <p:spPr>
            <a:xfrm>
              <a:off x="748147" y="5587425"/>
              <a:ext cx="2636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603020202020204" pitchFamily="34" charset="0"/>
                </a:rPr>
                <a:t>Threads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BB9CFE-DA98-E23E-C818-1456940FD72C}"/>
                </a:ext>
              </a:extLst>
            </p:cNvPr>
            <p:cNvSpPr txBox="1"/>
            <p:nvPr/>
          </p:nvSpPr>
          <p:spPr>
            <a:xfrm>
              <a:off x="3916880" y="5544810"/>
              <a:ext cx="2636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603020202020204" pitchFamily="34" charset="0"/>
                </a:rPr>
                <a:t>Registers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51B958-B340-B194-D547-407154F53BFD}"/>
                </a:ext>
              </a:extLst>
            </p:cNvPr>
            <p:cNvSpPr txBox="1"/>
            <p:nvPr/>
          </p:nvSpPr>
          <p:spPr>
            <a:xfrm>
              <a:off x="7299368" y="5544810"/>
              <a:ext cx="2636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rebuchet MS" panose="020B0603020202020204" pitchFamily="34" charset="0"/>
                </a:rPr>
                <a:t>Shared Memory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4D44B0-9055-E122-7BD1-5AE41B1FC865}"/>
                </a:ext>
              </a:extLst>
            </p:cNvPr>
            <p:cNvSpPr/>
            <p:nvPr/>
          </p:nvSpPr>
          <p:spPr>
            <a:xfrm>
              <a:off x="914889" y="1870446"/>
              <a:ext cx="1109853" cy="72357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739266-63C6-11C7-120B-39701E8EC632}"/>
                </a:ext>
              </a:extLst>
            </p:cNvPr>
            <p:cNvSpPr/>
            <p:nvPr/>
          </p:nvSpPr>
          <p:spPr>
            <a:xfrm>
              <a:off x="2128655" y="1870446"/>
              <a:ext cx="1109852" cy="72357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D089AF-C24B-BA36-F519-304B62DDCD4D}"/>
                </a:ext>
              </a:extLst>
            </p:cNvPr>
            <p:cNvSpPr/>
            <p:nvPr/>
          </p:nvSpPr>
          <p:spPr>
            <a:xfrm>
              <a:off x="914889" y="2789570"/>
              <a:ext cx="1109854" cy="72357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5F304BC-E700-37D4-70BF-AFECB5525C23}"/>
                </a:ext>
              </a:extLst>
            </p:cNvPr>
            <p:cNvSpPr/>
            <p:nvPr/>
          </p:nvSpPr>
          <p:spPr>
            <a:xfrm>
              <a:off x="2128655" y="2789570"/>
              <a:ext cx="1109852" cy="72357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8B6BB92-9BCF-2D55-C559-21D852BDD3F2}"/>
                </a:ext>
              </a:extLst>
            </p:cNvPr>
            <p:cNvSpPr/>
            <p:nvPr/>
          </p:nvSpPr>
          <p:spPr>
            <a:xfrm>
              <a:off x="914889" y="3708694"/>
              <a:ext cx="1109854" cy="72357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D4D9AC8-8702-8AC0-F3A7-64A87E903A74}"/>
                </a:ext>
              </a:extLst>
            </p:cNvPr>
            <p:cNvSpPr/>
            <p:nvPr/>
          </p:nvSpPr>
          <p:spPr>
            <a:xfrm>
              <a:off x="2128655" y="3708694"/>
              <a:ext cx="1109852" cy="72357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59B782-374F-061D-4FFD-9D7DAA0856F7}"/>
                </a:ext>
              </a:extLst>
            </p:cNvPr>
            <p:cNvSpPr/>
            <p:nvPr/>
          </p:nvSpPr>
          <p:spPr>
            <a:xfrm>
              <a:off x="4076208" y="1870446"/>
              <a:ext cx="2317666" cy="72357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A5421C0-3890-0382-05EC-7041930A6857}"/>
                </a:ext>
              </a:extLst>
            </p:cNvPr>
            <p:cNvSpPr/>
            <p:nvPr/>
          </p:nvSpPr>
          <p:spPr>
            <a:xfrm>
              <a:off x="4076207" y="3708694"/>
              <a:ext cx="2317668" cy="72357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68DE9F-7C74-655B-7081-6ABA37435C4A}"/>
                </a:ext>
              </a:extLst>
            </p:cNvPr>
            <p:cNvSpPr/>
            <p:nvPr/>
          </p:nvSpPr>
          <p:spPr>
            <a:xfrm>
              <a:off x="4076207" y="2789570"/>
              <a:ext cx="2317667" cy="72357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7597668-834D-94FA-0BCD-D70D91068ACC}"/>
                </a:ext>
              </a:extLst>
            </p:cNvPr>
            <p:cNvSpPr/>
            <p:nvPr/>
          </p:nvSpPr>
          <p:spPr>
            <a:xfrm>
              <a:off x="4076207" y="4627818"/>
              <a:ext cx="2317666" cy="723574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39F7C05-92B3-DD33-6246-DDC5AC9CE506}"/>
                </a:ext>
              </a:extLst>
            </p:cNvPr>
            <p:cNvSpPr/>
            <p:nvPr/>
          </p:nvSpPr>
          <p:spPr>
            <a:xfrm>
              <a:off x="7500752" y="1906071"/>
              <a:ext cx="2233553" cy="98765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A7827F-95FB-A786-3E60-93D1BB8DA83B}"/>
                </a:ext>
              </a:extLst>
            </p:cNvPr>
            <p:cNvSpPr/>
            <p:nvPr/>
          </p:nvSpPr>
          <p:spPr>
            <a:xfrm>
              <a:off x="7504213" y="3096283"/>
              <a:ext cx="2233553" cy="98765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76F6BDC-8C86-D2BF-8932-9EDC71755D5A}"/>
                </a:ext>
              </a:extLst>
            </p:cNvPr>
            <p:cNvSpPr/>
            <p:nvPr/>
          </p:nvSpPr>
          <p:spPr>
            <a:xfrm>
              <a:off x="7504213" y="4286495"/>
              <a:ext cx="2233553" cy="98765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4DC509A-432B-EC0C-483F-0CFEAE79D2B9}"/>
                </a:ext>
              </a:extLst>
            </p:cNvPr>
            <p:cNvSpPr/>
            <p:nvPr/>
          </p:nvSpPr>
          <p:spPr>
            <a:xfrm>
              <a:off x="901039" y="4627818"/>
              <a:ext cx="1109854" cy="72357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4861C53-EB8E-D20F-5CDC-C0E194AF485F}"/>
                </a:ext>
              </a:extLst>
            </p:cNvPr>
            <p:cNvSpPr/>
            <p:nvPr/>
          </p:nvSpPr>
          <p:spPr>
            <a:xfrm>
              <a:off x="2128655" y="4627818"/>
              <a:ext cx="1109852" cy="72357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1669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rgbClr val="1F497D"/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1F497D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gridDim.x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660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rgbClr val="1F497D"/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1F497D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+=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gridDim.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3444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rgbClr val="1F497D"/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1F497D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+=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gridDim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0859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(int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=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*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+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  <a:endParaRPr lang="en-US" sz="1800" kern="1200" dirty="0">
              <a:solidFill>
                <a:srgbClr val="1F497D"/>
              </a:solidFill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rgbClr val="1F497D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&lt; N;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+=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*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gridDim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61804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</a:t>
            </a: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auto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: ranges::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grid_stride_range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(0, N)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0971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auto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: ranges::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grid_stride_range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18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0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N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10784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auto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: 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ranges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::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grid_stride_range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(0, N)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1937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auto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: ranges::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grid_stride_range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(0, N)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4608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</a:t>
            </a: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auto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: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ranges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::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grid_stride_range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18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0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N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8538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template &lt;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typename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T&gt;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__device__ __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forceinline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step_range_t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&lt;T&gt;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grid_stride_range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(T begin, T end)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begin +=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*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+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return range(begin, end).step(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gridDim.x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6550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65A4A-130C-3F5E-05B3-3D5BF20B0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“WHY CUDA PROGRAMMING IS THE WAY IT IS?”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2E6E9-5644-5C80-8E9C-D50C34B88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all physics.</a:t>
            </a:r>
          </a:p>
          <a:p>
            <a:r>
              <a:rPr lang="en-US" dirty="0"/>
              <a:t>Memory system is </a:t>
            </a:r>
            <a:r>
              <a:rPr lang="en-US" i="1" dirty="0"/>
              <a:t>everything</a:t>
            </a:r>
            <a:r>
              <a:rPr lang="en-US" dirty="0"/>
              <a:t>.</a:t>
            </a:r>
          </a:p>
          <a:p>
            <a:r>
              <a:rPr lang="en-US" dirty="0"/>
              <a:t>Occupancy is the next big thing.</a:t>
            </a:r>
          </a:p>
          <a:p>
            <a:r>
              <a:rPr lang="en-US" dirty="0"/>
              <a:t>Concurrency is saving grace.</a:t>
            </a:r>
          </a:p>
          <a:p>
            <a:r>
              <a:rPr lang="en-US" dirty="0"/>
              <a:t>… and oversubscription is how we achieve it.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3C969-BC56-8DF6-4310-14E50D49D2B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Stephen Jones, CUDA Architect (NVIDIA)</a:t>
            </a:r>
          </a:p>
        </p:txBody>
      </p:sp>
    </p:spTree>
    <p:extLst>
      <p:ext uri="{BB962C8B-B14F-4D97-AF65-F5344CB8AC3E}">
        <p14:creationId xmlns:p14="http://schemas.microsoft.com/office/powerpoint/2010/main" val="1980069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template &lt;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typename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T&gt;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__device__ __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forceinline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step_range_t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&lt;T&gt;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grid_stride_range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(T begin, T end)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begin +=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blockIdx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*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+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threadIdx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return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range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(begin, end).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step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blockDim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*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rgbClr val="00B0F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gridDim</a:t>
            </a:r>
            <a:r>
              <a:rPr lang="en-US" sz="1800" kern="1200" dirty="0" err="1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</a:t>
            </a:r>
            <a:r>
              <a:rPr lang="en-US" sz="1800" kern="1200" dirty="0" err="1">
                <a:solidFill>
                  <a:srgbClr val="FF0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x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5745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</a:t>
            </a: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auto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: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ranges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::</a:t>
            </a:r>
            <a:r>
              <a:rPr lang="en-US" sz="1800" kern="1200" dirty="0" err="1">
                <a:solidFill>
                  <a:srgbClr val="FFC00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grid_stride_range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18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0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N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</a:t>
            </a: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y[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0137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DD9997-2BD2-A6A5-5CAC-16610C093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04083"/>
            <a:ext cx="5181730" cy="526732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B09C64-7E44-44CA-DBE3-78C4BA5DF80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92D050"/>
                </a:solidFill>
              </a:rPr>
              <a:t>/// Loading an integer from global into shared memory</a:t>
            </a:r>
          </a:p>
          <a:p>
            <a:r>
              <a:rPr lang="en-US" sz="1200" dirty="0"/>
              <a:t>__global__ void kernel(int *</a:t>
            </a:r>
            <a:r>
              <a:rPr lang="en-US" sz="1200" dirty="0" err="1"/>
              <a:t>globalInput</a:t>
            </a:r>
            <a:r>
              <a:rPr lang="en-US" sz="1200" dirty="0"/>
              <a:t>) {</a:t>
            </a:r>
          </a:p>
          <a:p>
            <a:r>
              <a:rPr lang="en-US" sz="1200" dirty="0"/>
              <a:t>    __shared__ int x;</a:t>
            </a:r>
          </a:p>
          <a:p>
            <a:r>
              <a:rPr lang="en-US" sz="1200" dirty="0"/>
              <a:t>    </a:t>
            </a:r>
            <a:r>
              <a:rPr lang="en-US" sz="1200" dirty="0" err="1">
                <a:solidFill>
                  <a:srgbClr val="FFC000"/>
                </a:solidFill>
              </a:rPr>
              <a:t>thread_block</a:t>
            </a:r>
            <a:r>
              <a:rPr lang="en-US" sz="1200" dirty="0">
                <a:solidFill>
                  <a:srgbClr val="FFC000"/>
                </a:solidFill>
              </a:rPr>
              <a:t> g = </a:t>
            </a:r>
            <a:r>
              <a:rPr lang="en-US" sz="1200" dirty="0" err="1">
                <a:solidFill>
                  <a:srgbClr val="FFC000"/>
                </a:solidFill>
              </a:rPr>
              <a:t>this_thread_block</a:t>
            </a:r>
            <a:r>
              <a:rPr lang="en-US" sz="1200" dirty="0">
                <a:solidFill>
                  <a:srgbClr val="FFC000"/>
                </a:solidFill>
              </a:rPr>
              <a:t>();</a:t>
            </a:r>
          </a:p>
          <a:p>
            <a:r>
              <a:rPr lang="en-US" sz="1200" dirty="0"/>
              <a:t>    </a:t>
            </a:r>
            <a:r>
              <a:rPr lang="en-US" sz="1200" dirty="0">
                <a:solidFill>
                  <a:srgbClr val="92D050"/>
                </a:solidFill>
              </a:rPr>
              <a:t>// Choose a leader in the thread block</a:t>
            </a:r>
          </a:p>
          <a:p>
            <a:r>
              <a:rPr lang="en-US" sz="1200" dirty="0"/>
              <a:t>    if (</a:t>
            </a:r>
            <a:r>
              <a:rPr lang="en-US" sz="1200" dirty="0" err="1">
                <a:solidFill>
                  <a:srgbClr val="FFC000"/>
                </a:solidFill>
              </a:rPr>
              <a:t>g.thread_rank</a:t>
            </a:r>
            <a:r>
              <a:rPr lang="en-US" sz="1200" dirty="0">
                <a:solidFill>
                  <a:srgbClr val="FFC000"/>
                </a:solidFill>
              </a:rPr>
              <a:t>()</a:t>
            </a:r>
            <a:r>
              <a:rPr lang="en-US" sz="1200" dirty="0"/>
              <a:t> == 0) {</a:t>
            </a:r>
          </a:p>
          <a:p>
            <a:r>
              <a:rPr lang="en-US" sz="1200" dirty="0"/>
              <a:t>        </a:t>
            </a:r>
            <a:r>
              <a:rPr lang="en-US" sz="1200" dirty="0">
                <a:solidFill>
                  <a:srgbClr val="92D050"/>
                </a:solidFill>
              </a:rPr>
              <a:t>// load from global into shared for </a:t>
            </a:r>
          </a:p>
          <a:p>
            <a:r>
              <a:rPr lang="en-US" sz="1200" dirty="0">
                <a:solidFill>
                  <a:srgbClr val="92D050"/>
                </a:solidFill>
              </a:rPr>
              <a:t>        // all threads to work with</a:t>
            </a:r>
          </a:p>
          <a:p>
            <a:r>
              <a:rPr lang="en-US" sz="1200" dirty="0"/>
              <a:t>        x = (*</a:t>
            </a:r>
            <a:r>
              <a:rPr lang="en-US" sz="1200" dirty="0" err="1"/>
              <a:t>globalInput</a:t>
            </a:r>
            <a:r>
              <a:rPr lang="en-US" sz="1200" dirty="0"/>
              <a:t>);</a:t>
            </a:r>
          </a:p>
          <a:p>
            <a:r>
              <a:rPr lang="en-US" sz="1200" dirty="0"/>
              <a:t>    }</a:t>
            </a:r>
          </a:p>
          <a:p>
            <a:r>
              <a:rPr lang="en-US" sz="1200" dirty="0"/>
              <a:t>    </a:t>
            </a:r>
            <a:r>
              <a:rPr lang="en-US" sz="1200" dirty="0">
                <a:solidFill>
                  <a:srgbClr val="92D050"/>
                </a:solidFill>
              </a:rPr>
              <a:t>// After loading data into shared memory, </a:t>
            </a:r>
          </a:p>
          <a:p>
            <a:r>
              <a:rPr lang="en-US" sz="1200" dirty="0">
                <a:solidFill>
                  <a:srgbClr val="92D050"/>
                </a:solidFill>
              </a:rPr>
              <a:t>    // you want to synchronize if all threads</a:t>
            </a:r>
          </a:p>
          <a:p>
            <a:r>
              <a:rPr lang="en-US" sz="1200" dirty="0">
                <a:solidFill>
                  <a:srgbClr val="92D050"/>
                </a:solidFill>
              </a:rPr>
              <a:t>    // in your thread block need to see it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g.sync</a:t>
            </a:r>
            <a:r>
              <a:rPr lang="en-US" sz="1200" dirty="0"/>
              <a:t>(); // equivalent to __</a:t>
            </a:r>
            <a:r>
              <a:rPr lang="en-US" sz="1200" dirty="0" err="1"/>
              <a:t>syncthreads</a:t>
            </a:r>
            <a:r>
              <a:rPr lang="en-US" sz="1200" dirty="0"/>
              <a:t>();</a:t>
            </a:r>
          </a:p>
          <a:p>
            <a:r>
              <a:rPr 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05290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ACE300-1984-25CE-B647-DED969472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Generic Programming In CUDA/C++</a:t>
            </a:r>
          </a:p>
          <a:p>
            <a:pPr algn="ctr"/>
            <a:r>
              <a:rPr lang="en-US" sz="6000" dirty="0"/>
              <a:t>(2) Specialization</a:t>
            </a:r>
          </a:p>
        </p:txBody>
      </p:sp>
    </p:spTree>
    <p:extLst>
      <p:ext uri="{BB962C8B-B14F-4D97-AF65-F5344CB8AC3E}">
        <p14:creationId xmlns:p14="http://schemas.microsoft.com/office/powerpoint/2010/main" val="21753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template&lt;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typename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type_t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typename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size_t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</a:t>
            </a:r>
            <a:r>
              <a:rPr lang="en-US" sz="1800" kern="1200" dirty="0" err="1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size_t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N, const </a:t>
            </a:r>
            <a:r>
              <a:rPr lang="en-US" sz="1800" kern="1200" dirty="0" err="1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type_t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a, const </a:t>
            </a:r>
            <a:r>
              <a:rPr lang="en-US" sz="1800" kern="1200" dirty="0" err="1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type_t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*x, </a:t>
            </a:r>
            <a:r>
              <a:rPr lang="en-US" sz="1800" kern="1200" dirty="0" err="1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type_t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(auto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: ranges::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grid_stride_range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(0, N))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197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63650" algn="l"/>
                <a:tab pos="4227513" algn="l"/>
              </a:tabLst>
              <a:defRPr/>
            </a:pPr>
            <a:br>
              <a:rPr lang="en-US" sz="1800" b="1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b="1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  <a:br>
              <a:rPr lang="en-US" sz="1800" kern="1200" dirty="0">
                <a:solidFill>
                  <a:prstClr val="white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&lt;</a:t>
            </a:r>
            <a:r>
              <a:rPr lang="en-US" sz="1800" kern="1200" dirty="0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int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&gt;&lt;&lt;&lt;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block_size</a:t>
            </a: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&gt;&gt;&gt;(N, 2.0f, x, y);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endParaRPr lang="en-US" sz="1800" kern="1200" dirty="0">
              <a:solidFill>
                <a:prstClr val="white"/>
              </a:solidFill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1200150" algn="l"/>
                <a:tab pos="4227513" algn="l"/>
              </a:tabLst>
              <a:defRPr/>
            </a:pPr>
            <a:r>
              <a:rPr lang="en-US" sz="180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265084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br>
              <a:rPr lang="en-US" sz="1800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lang="en-US" sz="1800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int N, const float a, const float *x, float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(auto </a:t>
            </a:r>
            <a:r>
              <a:rPr lang="en-US" sz="1800" kern="1200" dirty="0" err="1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: ranges::</a:t>
            </a:r>
            <a:r>
              <a:rPr lang="en-US" sz="1800" kern="1200" dirty="0" err="1">
                <a:solidFill>
                  <a:srgbClr val="92D050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grid_stride_range</a:t>
            </a:r>
            <a:r>
              <a:rPr lang="en-US" sz="1800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(0, N))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y[</a:t>
            </a:r>
            <a:r>
              <a:rPr lang="en-US" sz="1800" kern="1200" dirty="0" err="1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accent4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15067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ACE300-1984-25CE-B647-DED969472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Generic Programming In CUDA/C++</a:t>
            </a:r>
          </a:p>
          <a:p>
            <a:pPr algn="ctr"/>
            <a:r>
              <a:rPr lang="en-US" sz="6000" dirty="0"/>
              <a:t>(3) Concepts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5E42C6-53EA-7F35-3D2C-3AAA806912F3}"/>
              </a:ext>
            </a:extLst>
          </p:cNvPr>
          <p:cNvSpPr/>
          <p:nvPr/>
        </p:nvSpPr>
        <p:spPr>
          <a:xfrm>
            <a:off x="6849868" y="2131157"/>
            <a:ext cx="2132207" cy="50726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rebuchet MS" panose="020B0603020202020204" pitchFamily="34" charset="0"/>
              </a:rPr>
              <a:t>C++20</a:t>
            </a:r>
          </a:p>
        </p:txBody>
      </p:sp>
    </p:spTree>
    <p:extLst>
      <p:ext uri="{BB962C8B-B14F-4D97-AF65-F5344CB8AC3E}">
        <p14:creationId xmlns:p14="http://schemas.microsoft.com/office/powerpoint/2010/main" val="4031891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DAC09B-5691-AA6F-06E3-7E178870876E}"/>
              </a:ext>
            </a:extLst>
          </p:cNvPr>
          <p:cNvSpPr txBox="1">
            <a:spLocks/>
          </p:cNvSpPr>
          <p:nvPr/>
        </p:nvSpPr>
        <p:spPr>
          <a:xfrm>
            <a:off x="822364" y="502444"/>
            <a:ext cx="9328072" cy="51673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000" b="0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b="1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template&lt;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typename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type_t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typename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kern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size_t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void </a:t>
            </a:r>
            <a:r>
              <a:rPr lang="en-US" sz="1800" b="1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saxpy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size_t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N, const 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type_t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a, const 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type_t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*x, 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type_t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*y)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for (auto 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: ranges::</a:t>
            </a:r>
            <a:r>
              <a:rPr lang="en-US" sz="1800" kern="1200" dirty="0" err="1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grid_stride_range</a:t>
            </a: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(0, N)) {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y[</a:t>
            </a:r>
            <a:r>
              <a:rPr lang="en-US" sz="1800" kern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a * x[</a:t>
            </a:r>
            <a:r>
              <a:rPr lang="en-US" sz="1800" kern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+ y[</a:t>
            </a:r>
            <a:r>
              <a:rPr lang="en-US" sz="1800" kern="1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i</a:t>
            </a:r>
            <a:r>
              <a:rPr lang="en-US" sz="1800" kern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];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indent="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itchFamily="34" charset="0"/>
              <a:buNone/>
              <a:tabLst>
                <a:tab pos="4227513" algn="l"/>
              </a:tabLst>
              <a:defRPr/>
            </a:pPr>
            <a:r>
              <a:rPr lang="en-US" sz="1800" kern="1200" dirty="0">
                <a:solidFill>
                  <a:schemeClr val="bg1"/>
                </a:solidFill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E8D8E1-1363-3803-CB9A-3B6B39C9AE6A}"/>
              </a:ext>
            </a:extLst>
          </p:cNvPr>
          <p:cNvSpPr/>
          <p:nvPr/>
        </p:nvSpPr>
        <p:spPr>
          <a:xfrm>
            <a:off x="3068444" y="1847850"/>
            <a:ext cx="1046356" cy="4190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rebuchet MS" panose="020B0603020202020204" pitchFamily="34" charset="0"/>
              </a:rPr>
              <a:t>Valid?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67FEE6-D28D-17E6-ACAB-1314D35396C3}"/>
              </a:ext>
            </a:extLst>
          </p:cNvPr>
          <p:cNvSpPr/>
          <p:nvPr/>
        </p:nvSpPr>
        <p:spPr>
          <a:xfrm>
            <a:off x="1409700" y="3695702"/>
            <a:ext cx="2705100" cy="4190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rebuchet MS" panose="020B0603020202020204" pitchFamily="34" charset="0"/>
              </a:rPr>
              <a:t>Valid?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B7C907-76F9-E911-BACA-FCD5A737EF51}"/>
              </a:ext>
            </a:extLst>
          </p:cNvPr>
          <p:cNvSpPr txBox="1"/>
          <p:nvPr/>
        </p:nvSpPr>
        <p:spPr>
          <a:xfrm>
            <a:off x="6934200" y="5864423"/>
            <a:ext cx="4038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i="0" dirty="0">
                <a:solidFill>
                  <a:srgbClr val="92D050"/>
                </a:solidFill>
                <a:effectLst/>
                <a:latin typeface="Trebuchet MS" panose="020B0603020202020204" pitchFamily="34" charset="0"/>
              </a:rPr>
              <a:t>https://en.cppreference.com/w/cpp/concepts</a:t>
            </a:r>
            <a:endParaRPr lang="en-US" dirty="0">
              <a:solidFill>
                <a:srgbClr val="92D05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634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9F36-ACD4-3AC6-9D73-5EFAB5E3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MATTER?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720E8-F523-0E09-12AC-D446CDADD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Study existing works.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“Lift” away unnecessary requirements.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Repeat the process until we have found generic algorithm.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Express specializations (types, processes, etc.)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Catalog requirements (concepts.)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228600" indent="0" algn="ctr"/>
            <a:r>
              <a:rPr lang="en-US" b="1" dirty="0"/>
              <a:t>Generic programming is an instrumental process in developing abstractions.</a:t>
            </a:r>
          </a:p>
        </p:txBody>
      </p:sp>
    </p:spTree>
    <p:extLst>
      <p:ext uri="{BB962C8B-B14F-4D97-AF65-F5344CB8AC3E}">
        <p14:creationId xmlns:p14="http://schemas.microsoft.com/office/powerpoint/2010/main" val="3131481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FC99D8-96A1-0331-604E-2C984B0B08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sz="4400" dirty="0"/>
              <a:t>What does that look like?</a:t>
            </a:r>
            <a:r>
              <a:rPr lang="en-US" sz="6000" dirty="0"/>
              <a:t> </a:t>
            </a:r>
            <a:br>
              <a:rPr lang="en-US" sz="6000" dirty="0"/>
            </a:br>
            <a:r>
              <a:rPr lang="en-US" sz="6000" b="1" dirty="0"/>
              <a:t>CUDA 101</a:t>
            </a:r>
            <a:r>
              <a:rPr lang="en-US" sz="6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8382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E30FF-9F20-F069-2EAE-DC7DB6D38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WHAT WE HAVE LOOKED AT SO FAR.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9DDE3D-8C1E-F220-4990-17B24612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8809" y="1533525"/>
            <a:ext cx="4836612" cy="4288435"/>
          </a:xfrm>
        </p:spPr>
        <p:txBody>
          <a:bodyPr anchor="ctr"/>
          <a:lstStyle/>
          <a:p>
            <a:r>
              <a:rPr lang="en-US" dirty="0"/>
              <a:t>Regular problem.</a:t>
            </a:r>
          </a:p>
          <a:p>
            <a:r>
              <a:rPr lang="en-US" dirty="0"/>
              <a:t>Memory system’s heaven.</a:t>
            </a:r>
          </a:p>
          <a:p>
            <a:r>
              <a:rPr lang="en-US" dirty="0"/>
              <a:t>We solved the problem </a:t>
            </a:r>
          </a:p>
          <a:p>
            <a:r>
              <a:rPr lang="en-US" dirty="0"/>
              <a:t>(100% utilization)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9D7F0-C988-71CF-6994-E04E2D349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48" y="1430205"/>
            <a:ext cx="4482619" cy="448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63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B2D90D-505D-49F7-803F-969D3058D361}"/>
              </a:ext>
            </a:extLst>
          </p:cNvPr>
          <p:cNvSpPr txBox="1"/>
          <p:nvPr/>
        </p:nvSpPr>
        <p:spPr>
          <a:xfrm>
            <a:off x="1961949" y="4679458"/>
            <a:ext cx="2876727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0" i="1" dirty="0">
                <a:solidFill>
                  <a:schemeClr val="bg2"/>
                </a:solidFill>
                <a:latin typeface="Trebuchet MS" panose="020B0603020202020204" pitchFamily="34" charset="0"/>
              </a:rPr>
              <a:t>ASIC_320K</a:t>
            </a:r>
          </a:p>
          <a:p>
            <a:pPr algn="ctr"/>
            <a:r>
              <a:rPr lang="en-US" sz="1260" dirty="0">
                <a:solidFill>
                  <a:schemeClr val="bg2"/>
                </a:solidFill>
                <a:latin typeface="Trebuchet MS" panose="020B0603020202020204" pitchFamily="34" charset="0"/>
              </a:rPr>
              <a:t>Circuit Simulation</a:t>
            </a:r>
          </a:p>
          <a:p>
            <a:pPr algn="ctr"/>
            <a:r>
              <a:rPr lang="en-US" sz="1260" dirty="0">
                <a:solidFill>
                  <a:schemeClr val="bg2"/>
                </a:solidFill>
                <a:latin typeface="Trebuchet MS" panose="020B0603020202020204" pitchFamily="34" charset="0"/>
              </a:rPr>
              <a:t>2,635,364 </a:t>
            </a:r>
            <a:r>
              <a:rPr lang="en-US" sz="1260" dirty="0" err="1">
                <a:solidFill>
                  <a:schemeClr val="bg2"/>
                </a:solidFill>
                <a:latin typeface="Trebuchet MS" panose="020B0603020202020204" pitchFamily="34" charset="0"/>
              </a:rPr>
              <a:t>nonzeros</a:t>
            </a:r>
            <a:endParaRPr lang="en-US" sz="1260" dirty="0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03689-DCE0-4314-8B74-2A4089AB390F}"/>
              </a:ext>
            </a:extLst>
          </p:cNvPr>
          <p:cNvSpPr txBox="1"/>
          <p:nvPr/>
        </p:nvSpPr>
        <p:spPr>
          <a:xfrm>
            <a:off x="6076373" y="4679458"/>
            <a:ext cx="2876727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60" i="1" dirty="0" err="1">
                <a:solidFill>
                  <a:schemeClr val="bg2"/>
                </a:solidFill>
                <a:latin typeface="Trebuchet MS" panose="020B0603020202020204" pitchFamily="34" charset="0"/>
              </a:rPr>
              <a:t>Thermomech_dK</a:t>
            </a:r>
            <a:endParaRPr lang="en-US" sz="1260" i="1" dirty="0">
              <a:solidFill>
                <a:schemeClr val="bg2"/>
              </a:solidFill>
              <a:latin typeface="Trebuchet MS" panose="020B0603020202020204" pitchFamily="34" charset="0"/>
            </a:endParaRPr>
          </a:p>
          <a:p>
            <a:pPr algn="ctr"/>
            <a:r>
              <a:rPr lang="en-US" sz="1260" dirty="0">
                <a:solidFill>
                  <a:schemeClr val="bg2"/>
                </a:solidFill>
                <a:latin typeface="Trebuchet MS" panose="020B0603020202020204" pitchFamily="34" charset="0"/>
              </a:rPr>
              <a:t>Temperature &amp; Deformation</a:t>
            </a:r>
          </a:p>
          <a:p>
            <a:pPr algn="ctr"/>
            <a:r>
              <a:rPr lang="en-US" sz="1260" dirty="0">
                <a:solidFill>
                  <a:schemeClr val="bg2"/>
                </a:solidFill>
                <a:latin typeface="Trebuchet MS" panose="020B0603020202020204" pitchFamily="34" charset="0"/>
              </a:rPr>
              <a:t>2,846,228 </a:t>
            </a:r>
            <a:r>
              <a:rPr lang="en-US" sz="1260" dirty="0" err="1">
                <a:solidFill>
                  <a:schemeClr val="bg2"/>
                </a:solidFill>
                <a:latin typeface="Trebuchet MS" panose="020B0603020202020204" pitchFamily="34" charset="0"/>
              </a:rPr>
              <a:t>nonzeros</a:t>
            </a:r>
            <a:endParaRPr lang="en-US" sz="1260" dirty="0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8" descr="Nonzero Pattern of Botonakis/thermomech_dK">
            <a:extLst>
              <a:ext uri="{FF2B5EF4-FFF2-40B4-BE49-F238E27FC236}">
                <a16:creationId xmlns:a16="http://schemas.microsoft.com/office/drawing/2014/main" id="{76A26EE1-8A1A-4243-B570-80026B1C7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8" t="8333" r="17813" b="10845"/>
          <a:stretch/>
        </p:blipFill>
        <p:spPr bwMode="auto">
          <a:xfrm>
            <a:off x="6076373" y="1755862"/>
            <a:ext cx="2654046" cy="266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ulmage-Mendelsohn Permutation of Sandia/ASIC_320k">
            <a:extLst>
              <a:ext uri="{FF2B5EF4-FFF2-40B4-BE49-F238E27FC236}">
                <a16:creationId xmlns:a16="http://schemas.microsoft.com/office/drawing/2014/main" id="{D4E60C80-D8AA-428B-8A6A-B96CC37B0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t="8139" r="17657" b="11042"/>
          <a:stretch/>
        </p:blipFill>
        <p:spPr bwMode="auto">
          <a:xfrm>
            <a:off x="2184629" y="1755862"/>
            <a:ext cx="2654046" cy="266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4252397-42B0-9257-1A06-8A32DA066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IF… WORLD ISN’T ALL NICE.</a:t>
            </a:r>
          </a:p>
        </p:txBody>
      </p:sp>
    </p:spTree>
    <p:extLst>
      <p:ext uri="{BB962C8B-B14F-4D97-AF65-F5344CB8AC3E}">
        <p14:creationId xmlns:p14="http://schemas.microsoft.com/office/powerpoint/2010/main" val="1066679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7FA357-80F4-7F43-0B8F-D1D397A7F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26" y="905696"/>
            <a:ext cx="7040880" cy="436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E6C9302-537A-FBAC-6451-C25A92D7D2AC}"/>
              </a:ext>
            </a:extLst>
          </p:cNvPr>
          <p:cNvGrpSpPr/>
          <p:nvPr/>
        </p:nvGrpSpPr>
        <p:grpSpPr>
          <a:xfrm>
            <a:off x="7040880" y="1507150"/>
            <a:ext cx="3928365" cy="3157897"/>
            <a:chOff x="7592970" y="512396"/>
            <a:chExt cx="4364850" cy="3508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C298F5-27F1-7A64-407C-908A465F5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2970" y="512396"/>
              <a:ext cx="4364850" cy="3508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Dulmage-Mendelsohn Permutation of Sandia/ASIC_320k">
              <a:extLst>
                <a:ext uri="{FF2B5EF4-FFF2-40B4-BE49-F238E27FC236}">
                  <a16:creationId xmlns:a16="http://schemas.microsoft.com/office/drawing/2014/main" id="{4CAD6FC1-1E32-DEB6-08BC-A965FCB5B4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8139" r="17657" b="11042"/>
            <a:stretch/>
          </p:blipFill>
          <p:spPr bwMode="auto">
            <a:xfrm>
              <a:off x="9772975" y="1258739"/>
              <a:ext cx="141873" cy="14221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Nonzero Pattern of Botonakis/thermomech_dK">
              <a:extLst>
                <a:ext uri="{FF2B5EF4-FFF2-40B4-BE49-F238E27FC236}">
                  <a16:creationId xmlns:a16="http://schemas.microsoft.com/office/drawing/2014/main" id="{C94B58D4-1965-721F-1116-CFC0C2555F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8" t="8333" r="17813" b="10845"/>
            <a:stretch/>
          </p:blipFill>
          <p:spPr bwMode="auto">
            <a:xfrm>
              <a:off x="9786239" y="2935151"/>
              <a:ext cx="141873" cy="142217"/>
            </a:xfrm>
            <a:prstGeom prst="rect">
              <a:avLst/>
            </a:prstGeom>
            <a:noFill/>
            <a:ln>
              <a:solidFill>
                <a:srgbClr val="99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Dulmage-Mendelsohn Permutation of Sandia/ASIC_320k">
              <a:extLst>
                <a:ext uri="{FF2B5EF4-FFF2-40B4-BE49-F238E27FC236}">
                  <a16:creationId xmlns:a16="http://schemas.microsoft.com/office/drawing/2014/main" id="{1A291969-41C5-C09D-E9E7-8790924274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8139" r="17657" b="11042"/>
            <a:stretch/>
          </p:blipFill>
          <p:spPr bwMode="auto">
            <a:xfrm>
              <a:off x="9772974" y="2761184"/>
              <a:ext cx="141873" cy="142217"/>
            </a:xfrm>
            <a:prstGeom prst="rect">
              <a:avLst/>
            </a:prstGeom>
            <a:noFill/>
            <a:ln>
              <a:solidFill>
                <a:srgbClr val="9900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Nonzero Pattern of Botonakis/thermomech_dK">
              <a:extLst>
                <a:ext uri="{FF2B5EF4-FFF2-40B4-BE49-F238E27FC236}">
                  <a16:creationId xmlns:a16="http://schemas.microsoft.com/office/drawing/2014/main" id="{2017F8D0-E252-89E6-ADEE-584B239250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8" t="8333" r="17813" b="10845"/>
            <a:stretch/>
          </p:blipFill>
          <p:spPr bwMode="auto">
            <a:xfrm>
              <a:off x="9715303" y="2903401"/>
              <a:ext cx="141873" cy="142217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A0193C-5D10-C062-291B-AEB7B19102F0}"/>
                </a:ext>
              </a:extLst>
            </p:cNvPr>
            <p:cNvSpPr txBox="1"/>
            <p:nvPr/>
          </p:nvSpPr>
          <p:spPr>
            <a:xfrm>
              <a:off x="9608808" y="1085485"/>
              <a:ext cx="470204" cy="210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30" b="1" dirty="0"/>
                <a:t>ASIC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8BC09F-8FBE-11C5-CAD3-79009294603B}"/>
                </a:ext>
              </a:extLst>
            </p:cNvPr>
            <p:cNvSpPr txBox="1"/>
            <p:nvPr/>
          </p:nvSpPr>
          <p:spPr>
            <a:xfrm>
              <a:off x="9608808" y="2595528"/>
              <a:ext cx="470203" cy="210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30" b="1" dirty="0"/>
                <a:t>ASIC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871A2C-8F75-511D-49FE-6E18ED3D1D6C}"/>
                </a:ext>
              </a:extLst>
            </p:cNvPr>
            <p:cNvSpPr txBox="1"/>
            <p:nvPr/>
          </p:nvSpPr>
          <p:spPr>
            <a:xfrm>
              <a:off x="9580753" y="3048449"/>
              <a:ext cx="526313" cy="210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30" b="1" dirty="0"/>
                <a:t>THERM</a:t>
              </a:r>
            </a:p>
          </p:txBody>
        </p:sp>
      </p:grp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9D6C1AE-A625-A9FD-4B3D-B0BF712AC2D0}"/>
              </a:ext>
            </a:extLst>
          </p:cNvPr>
          <p:cNvCxnSpPr>
            <a:stCxn id="3" idx="0"/>
            <a:endCxn id="7" idx="0"/>
          </p:cNvCxnSpPr>
          <p:nvPr/>
        </p:nvCxnSpPr>
        <p:spPr>
          <a:xfrm rot="16200000" flipH="1">
            <a:off x="6023687" y="-1474225"/>
            <a:ext cx="601454" cy="5361297"/>
          </a:xfrm>
          <a:prstGeom prst="bentConnector3">
            <a:avLst>
              <a:gd name="adj1" fmla="val -38008"/>
            </a:avLst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06300FE-F388-8512-A90E-E0D9515542DF}"/>
              </a:ext>
            </a:extLst>
          </p:cNvPr>
          <p:cNvCxnSpPr>
            <a:stCxn id="3" idx="2"/>
            <a:endCxn id="7" idx="2"/>
          </p:cNvCxnSpPr>
          <p:nvPr/>
        </p:nvCxnSpPr>
        <p:spPr>
          <a:xfrm rot="5400000" flipH="1" flipV="1">
            <a:off x="6023688" y="2285124"/>
            <a:ext cx="601452" cy="5361297"/>
          </a:xfrm>
          <a:prstGeom prst="bentConnector3">
            <a:avLst>
              <a:gd name="adj1" fmla="val -38008"/>
            </a:avLst>
          </a:prstGeom>
          <a:ln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999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687FFAC-C66D-4356-B3E6-C7A509B81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29" y="154934"/>
            <a:ext cx="3171909" cy="35655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6683D7-D346-4CA1-8ADC-F663299AE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575" y="467703"/>
            <a:ext cx="2554195" cy="43965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57C2A1-74D3-433D-9793-8E0EA8E5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763" y="860398"/>
            <a:ext cx="2881821" cy="42459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13367A-AEE0-4CFD-90C3-5EC8F85B2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9623" y="1256373"/>
            <a:ext cx="3173244" cy="4642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5C3D0F-96DF-4BD8-918A-6A7B240223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6257" y="154934"/>
            <a:ext cx="3641469" cy="5554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4BE1C9F-BD1E-4874-816F-C944E6600F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531" y="511872"/>
            <a:ext cx="3475699" cy="5554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C555D4-4FD0-493A-9D65-30BF943A68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6702" y="873309"/>
            <a:ext cx="4760720" cy="30989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A06FBA3-88B3-44D1-8185-DECFEEEEDD71}"/>
              </a:ext>
            </a:extLst>
          </p:cNvPr>
          <p:cNvSpPr/>
          <p:nvPr/>
        </p:nvSpPr>
        <p:spPr>
          <a:xfrm>
            <a:off x="2925876" y="2215934"/>
            <a:ext cx="1619071" cy="10734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Load-balance configurations and fix-up step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34ABB4-9889-4D33-99B5-0721895E7B48}"/>
              </a:ext>
            </a:extLst>
          </p:cNvPr>
          <p:cNvSpPr/>
          <p:nvPr/>
        </p:nvSpPr>
        <p:spPr>
          <a:xfrm>
            <a:off x="8558358" y="1170590"/>
            <a:ext cx="1619071" cy="9326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rebuchet MS" panose="020B0603020202020204" pitchFamily="34" charset="0"/>
              </a:rPr>
              <a:t>SpMV</a:t>
            </a:r>
            <a:r>
              <a:rPr lang="en-US" dirty="0">
                <a:latin typeface="Trebuchet MS" panose="020B0603020202020204" pitchFamily="34" charset="0"/>
              </a:rPr>
              <a:t> kernel + work-oriented load-balancing</a:t>
            </a:r>
          </a:p>
        </p:txBody>
      </p:sp>
    </p:spTree>
    <p:extLst>
      <p:ext uri="{BB962C8B-B14F-4D97-AF65-F5344CB8AC3E}">
        <p14:creationId xmlns:p14="http://schemas.microsoft.com/office/powerpoint/2010/main" val="2326489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8194-F020-4E09-BC73-C8C515BD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GITHUB.COM/NVIDIA/CUB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4F3BE7F-FFA8-4153-8BC7-59F4F5A0D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526" y="876297"/>
            <a:ext cx="6852416" cy="44196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61D0E22-4E36-41FD-BBA4-2644B7F1C3CD}"/>
              </a:ext>
            </a:extLst>
          </p:cNvPr>
          <p:cNvSpPr/>
          <p:nvPr/>
        </p:nvSpPr>
        <p:spPr>
          <a:xfrm>
            <a:off x="2309344" y="2136455"/>
            <a:ext cx="3901053" cy="28289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02BC9E-2D8D-49A1-942E-725C90362AD8}"/>
              </a:ext>
            </a:extLst>
          </p:cNvPr>
          <p:cNvSpPr/>
          <p:nvPr/>
        </p:nvSpPr>
        <p:spPr>
          <a:xfrm>
            <a:off x="6338983" y="2124149"/>
            <a:ext cx="2822776" cy="12963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Trebuchet MS" panose="020B0603020202020204" pitchFamily="34" charset="0"/>
              </a:rPr>
              <a:t>Equates to the actual computation the user wants to do:</a:t>
            </a:r>
          </a:p>
          <a:p>
            <a:pPr algn="ctr"/>
            <a:r>
              <a:rPr lang="en-US" sz="1800" i="1" dirty="0">
                <a:latin typeface="Trebuchet MS" panose="020B0603020202020204" pitchFamily="34" charset="0"/>
              </a:rPr>
              <a:t>y = Ax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272634-7816-4CFB-A31E-41E8FB8335F1}"/>
              </a:ext>
            </a:extLst>
          </p:cNvPr>
          <p:cNvSpPr/>
          <p:nvPr/>
        </p:nvSpPr>
        <p:spPr>
          <a:xfrm>
            <a:off x="2309343" y="3199445"/>
            <a:ext cx="3901053" cy="2143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</p:spTree>
    <p:extLst>
      <p:ext uri="{BB962C8B-B14F-4D97-AF65-F5344CB8AC3E}">
        <p14:creationId xmlns:p14="http://schemas.microsoft.com/office/powerpoint/2010/main" val="1063357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F4A02A-C52E-4AA5-8139-646D01AEEEB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40774" y="654050"/>
            <a:ext cx="9566787" cy="5167313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void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spmv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csr_t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* A, const float *x, float *y)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using namespace loops;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auto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config = setup&lt;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schedule::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merge_path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&gt;(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	A-&gt;offsets, A-&gt;rows, A-&gt;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nnz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temp = 0.0f;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// loop over all assigned tiles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for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auto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m 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tile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::range(config))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// loop over all assigned atoms per tile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for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auto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k 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atom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::range(config))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temp += A-&gt;values[k] * x[A-&gt;indices[k]];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y[m] = temp;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temp = 0.0f;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9369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F4A02A-C52E-4AA5-8139-646D01AEEEB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40774" y="654050"/>
            <a:ext cx="9566787" cy="5167313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void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spmv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csr_t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* A, const float *x, float *y)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using namespace loops;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auto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config = setup&lt;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schedule::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merge_path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&gt;(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	A-&gt;offsets, A-&gt;rows, A-&gt;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nnz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temp = 0.0f;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// loop over all assigned tiles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for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auto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m 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tile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::range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(config))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// loop over all assigned atoms per tile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for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auto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k 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atom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::range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(config))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temp += A-&gt;values[k] * x[A-&gt;indices[k]];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y[m] = temp;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temp = 0.0f;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30761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F4A02A-C52E-4AA5-8139-646D01AEEEB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40774" y="654050"/>
            <a:ext cx="9566787" cy="5167313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__global__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void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spmv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(const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csr_t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* A, const float *x, float *y)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using namespace loops;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auto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config = setup&lt;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schedule::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merge_path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&gt;(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	A-&gt;offsets, A-&gt;rows, A-&gt;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nnz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  <a:lumOff val="50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float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temp = 0.0f;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// loop over all assigned tiles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for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auto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m 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tile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::range(config))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// loop over all assigned atoms per tile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for (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auto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k 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atom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::range(config))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  temp += A-&gt;values[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* x[A-&gt;indices[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 y[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] = temp;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temp = 0.0f;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  <a:lumOff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Tahoma" pitchFamily="34" charset="0"/>
                <a:cs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5878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F4A02A-C52E-4AA5-8139-646D01AEEEB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40774" y="654050"/>
            <a:ext cx="9566787" cy="5167313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/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// return the range of tiles to process</a:t>
            </a:r>
            <a:endParaRPr lang="en-US" sz="18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__device__ </a:t>
            </a:r>
            <a:r>
              <a:rPr lang="en-US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step_range_t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tile_size_t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80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tiles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() const {</a:t>
            </a:r>
          </a:p>
          <a:p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dirty="0">
                <a:solidFill>
                  <a:srgbClr val="FF99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loops::</a:t>
            </a:r>
            <a:r>
              <a:rPr lang="en-US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grid_stride_range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tile_size_t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(0), </a:t>
            </a:r>
            <a:b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				         </a:t>
            </a:r>
            <a:r>
              <a:rPr lang="en-US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tile_traits_t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::size());</a:t>
            </a:r>
          </a:p>
          <a:p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uLnTx/>
              <a:uFillTx/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 panose="020B0609020204030204" pitchFamily="49" charset="0"/>
                <a:ea typeface="Malgun Gothic" panose="020B0503020000020004" pitchFamily="34" charset="-127"/>
                <a:cs typeface="Tahoma" pitchFamily="34" charset="0"/>
              </a:rPr>
              <a:t>// return the range of atoms to process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uLnTx/>
              <a:uFillTx/>
              <a:latin typeface="Consolas" panose="020B0609020204030204" pitchFamily="49" charset="0"/>
              <a:ea typeface="Malgun Gothic" panose="020B0503020000020004" pitchFamily="34" charset="-127"/>
              <a:cs typeface="Tahoma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__device__ auto </a:t>
            </a:r>
            <a:r>
              <a:rPr lang="en-US" sz="180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atoms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(const </a:t>
            </a:r>
            <a:r>
              <a:rPr lang="en-US" sz="180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tile_size_t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&amp; </a:t>
            </a:r>
            <a:r>
              <a:rPr lang="en-US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const {</a:t>
            </a:r>
          </a:p>
          <a:p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dirty="0">
                <a:solidFill>
                  <a:srgbClr val="FF99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loops::range(</a:t>
            </a:r>
            <a:r>
              <a:rPr lang="en-US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tile_traits_t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::begin()[</a:t>
            </a:r>
            <a:r>
              <a:rPr lang="en-US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tile_traits_t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::begin()[</a:t>
            </a:r>
            <a:r>
              <a:rPr lang="en-US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tid</a:t>
            </a:r>
            <a:r>
              <a:rPr lang="en-US" sz="18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+ 1]);</a:t>
            </a:r>
          </a:p>
          <a:p>
            <a:r>
              <a:rPr lang="en-US" sz="18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240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B065-5141-A27E-24F6-2D0FADF49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LOAD BALANCING ABSTRACTED: SPMV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A3F9B-7703-DC99-16C4-17DE2BD733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4"/>
          <a:stretch/>
        </p:blipFill>
        <p:spPr>
          <a:xfrm>
            <a:off x="1971675" y="133349"/>
            <a:ext cx="7144158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44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7004</TotalTime>
  <Words>7387</Words>
  <Application>Microsoft Office PowerPoint</Application>
  <PresentationFormat>Custom</PresentationFormat>
  <Paragraphs>1147</Paragraphs>
  <Slides>118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7" baseType="lpstr">
      <vt:lpstr>Cambria Math</vt:lpstr>
      <vt:lpstr>Consolas</vt:lpstr>
      <vt:lpstr>Arial</vt:lpstr>
      <vt:lpstr>Trebuchet MS</vt:lpstr>
      <vt:lpstr>Lato</vt:lpstr>
      <vt:lpstr>Century Gothic</vt:lpstr>
      <vt:lpstr>Calibri</vt:lpstr>
      <vt:lpstr>Noto Sans Symbols</vt:lpstr>
      <vt:lpstr>Title &amp; Bullet</vt:lpstr>
      <vt:lpstr>HOW NOT TO  PROGRAM YOUR GPUS. BASED ON MY DISSERTATION WORK “LOAD BALANCING ON THE GPU”</vt:lpstr>
      <vt:lpstr>THE 3 PERSPECTIVES</vt:lpstr>
      <vt:lpstr>THE 3 PERSPECTIVES</vt:lpstr>
      <vt:lpstr>MEMORY SYSTEM</vt:lpstr>
      <vt:lpstr>COMPUTE HIERARCHY</vt:lpstr>
      <vt:lpstr>OCCUPANCY</vt:lpstr>
      <vt:lpstr>CONCURRENCY</vt:lpstr>
      <vt:lpstr>“WHY CUDA PROGRAMMING IS THE WAY IT IS?”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WITH THIS APPROACH.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THE GPU SEES.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ILLUSTRATE USING A REAL PROBLEM.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DATA-PARALLEL HGEMM.</vt:lpstr>
      <vt:lpstr>PowerPoint Presentation</vt:lpstr>
      <vt:lpstr>PowerPoint Presentation</vt:lpstr>
      <vt:lpstr>DATA-PARALLEL HGEMM W/ MORE TILE SIZES.</vt:lpstr>
      <vt:lpstr>PowerPoint Presentation</vt:lpstr>
      <vt:lpstr>NVIDIA GA100 (128 SMs)</vt:lpstr>
      <vt:lpstr>PowerPoint Presentation</vt:lpstr>
      <vt:lpstr>THE WORK-CENTRIC GEMM.</vt:lpstr>
      <vt:lpstr>THE WORK-CENTRIC GEMM.</vt:lpstr>
      <vt:lpstr>THE WORK-CENTRIC GEMM.</vt:lpstr>
      <vt:lpstr>The Work-Centric GEMM.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WORK-CENTRIC HGEMM.</vt:lpstr>
      <vt:lpstr>SPEED-UP COMPARED TO CUBLAS.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DOES IT MATTER?</vt:lpstr>
      <vt:lpstr>WHAT WE HAVE LOOKED AT SO FAR.</vt:lpstr>
      <vt:lpstr>BUT WHAT IF… WORLD ISN’T ALL NICE.</vt:lpstr>
      <vt:lpstr>PowerPoint Presentation</vt:lpstr>
      <vt:lpstr>PowerPoint Presentation</vt:lpstr>
      <vt:lpstr>(1) GITHUB.COM/NVIDIA/CUB</vt:lpstr>
      <vt:lpstr>PowerPoint Presentation</vt:lpstr>
      <vt:lpstr>PowerPoint Presentation</vt:lpstr>
      <vt:lpstr>PowerPoint Presentation</vt:lpstr>
      <vt:lpstr>PowerPoint Presentation</vt:lpstr>
      <vt:lpstr>LOAD BALANCING ABSTRACTED: SPMV</vt:lpstr>
      <vt:lpstr>Everything else.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ALL!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GPU LOAD BALANCING FOR IRREGULAR COMPUTATION</dc:title>
  <dc:creator>Jennifer Hohn</dc:creator>
  <cp:lastModifiedBy>Muhammad Osama</cp:lastModifiedBy>
  <cp:revision>1497</cp:revision>
  <dcterms:created xsi:type="dcterms:W3CDTF">2008-01-24T03:11:41Z</dcterms:created>
  <dcterms:modified xsi:type="dcterms:W3CDTF">2022-11-13T22:23:33Z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0x0101005D4805693B4C294FA838FA40156D503D</vt:lpwstr>
  </property>
  <property fmtid="{D5CDD505-2E9C-101B-9397-08002B2CF9AE}" pid="3" name="Order">
    <vt:r8>14700</vt:r8>
  </property>
</Properties>
</file>